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9"/>
  </p:notesMasterIdLst>
  <p:sldIdLst>
    <p:sldId id="434" r:id="rId5"/>
    <p:sldId id="503" r:id="rId6"/>
    <p:sldId id="504" r:id="rId7"/>
    <p:sldId id="563" r:id="rId8"/>
    <p:sldId id="506" r:id="rId9"/>
    <p:sldId id="505" r:id="rId10"/>
    <p:sldId id="512" r:id="rId11"/>
    <p:sldId id="544" r:id="rId12"/>
    <p:sldId id="515" r:id="rId13"/>
    <p:sldId id="516" r:id="rId14"/>
    <p:sldId id="517" r:id="rId15"/>
    <p:sldId id="518" r:id="rId16"/>
    <p:sldId id="521" r:id="rId17"/>
    <p:sldId id="523" r:id="rId18"/>
    <p:sldId id="524" r:id="rId19"/>
    <p:sldId id="526" r:id="rId20"/>
    <p:sldId id="530" r:id="rId21"/>
    <p:sldId id="532" r:id="rId22"/>
    <p:sldId id="533" r:id="rId23"/>
    <p:sldId id="534" r:id="rId24"/>
    <p:sldId id="536" r:id="rId25"/>
    <p:sldId id="540" r:id="rId26"/>
    <p:sldId id="541" r:id="rId27"/>
    <p:sldId id="276" r:id="rId28"/>
  </p:sldIdLst>
  <p:sldSz cx="9144000" cy="6858000" type="screen4x3"/>
  <p:notesSz cx="9723755" cy="6858000"/>
  <p:custDataLst>
    <p:tags r:id="rId33"/>
  </p:custDataLst>
  <p:defaultTextStyle>
    <a:defPPr>
      <a:defRPr lang="en-US"/>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1"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1C1C"/>
    <a:srgbClr val="F8F8F8"/>
    <a:srgbClr val="FFFFFF"/>
    <a:srgbClr val="C0C0C0"/>
    <a:srgbClr val="2FBFFF"/>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6" d="100"/>
          <a:sy n="66" d="100"/>
        </p:scale>
        <p:origin x="-636" y="-96"/>
      </p:cViewPr>
      <p:guideLst>
        <p:guide orient="horz" pos="2181"/>
        <p:guide pos="2880"/>
      </p:guideLst>
    </p:cSldViewPr>
  </p:slideViewPr>
  <p:notesTextViewPr>
    <p:cViewPr>
      <p:scale>
        <a:sx n="1" d="1"/>
        <a:sy n="1" d="1"/>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161793"/>
          <p:cNvSpPr>
            <a:spLocks noGrp="1" noChangeArrowheads="1"/>
          </p:cNvSpPr>
          <p:nvPr>
            <p:ph type="hdr" sz="quarter"/>
          </p:nvPr>
        </p:nvSpPr>
        <p:spPr bwMode="auto">
          <a:xfrm>
            <a:off x="0"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161794"/>
          <p:cNvSpPr>
            <a:spLocks noGrp="1" noChangeArrowheads="1"/>
          </p:cNvSpPr>
          <p:nvPr>
            <p:ph type="dt" idx="1"/>
          </p:nvPr>
        </p:nvSpPr>
        <p:spPr bwMode="auto">
          <a:xfrm>
            <a:off x="5507038"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72" name="幻灯片图像占位符 161795"/>
          <p:cNvSpPr>
            <a:spLocks noGrp="1"/>
          </p:cNvSpPr>
          <p:nvPr>
            <p:ph type="sldImg" idx="2"/>
          </p:nvPr>
        </p:nvSpPr>
        <p:spPr>
          <a:xfrm>
            <a:off x="3148013" y="514350"/>
            <a:ext cx="3429000" cy="2571750"/>
          </a:xfrm>
          <a:prstGeom prst="rect">
            <a:avLst/>
          </a:prstGeom>
          <a:noFill/>
          <a:ln w="9525">
            <a:noFill/>
          </a:ln>
        </p:spPr>
      </p:sp>
      <p:sp>
        <p:nvSpPr>
          <p:cNvPr id="3077" name="文本占位符 161796"/>
          <p:cNvSpPr>
            <a:spLocks noGrp="1" noChangeArrowheads="1"/>
          </p:cNvSpPr>
          <p:nvPr>
            <p:ph type="body" sz="quarter" idx="3"/>
          </p:nvPr>
        </p:nvSpPr>
        <p:spPr bwMode="auto">
          <a:xfrm>
            <a:off x="971550" y="3257550"/>
            <a:ext cx="7780338"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Click to edit Master text styles</a:t>
            </a:r>
            <a:endPar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Second level</a:t>
            </a:r>
            <a:endPar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Third level</a:t>
            </a:r>
            <a:endPar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Fourth level</a:t>
            </a:r>
            <a:endPar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Fifth level</a:t>
            </a:r>
            <a:endParaRPr kumimoji="0" lang="en-US" sz="1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p:txBody>
      </p:sp>
      <p:sp>
        <p:nvSpPr>
          <p:cNvPr id="3078" name="页脚占位符 161797"/>
          <p:cNvSpPr>
            <a:spLocks noGrp="1" noChangeArrowheads="1"/>
          </p:cNvSpPr>
          <p:nvPr>
            <p:ph type="ftr" sz="quarter" idx="4"/>
          </p:nvPr>
        </p:nvSpPr>
        <p:spPr bwMode="auto">
          <a:xfrm>
            <a:off x="0"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161798"/>
          <p:cNvSpPr>
            <a:spLocks noGrp="1" noChangeArrowheads="1"/>
          </p:cNvSpPr>
          <p:nvPr>
            <p:ph type="sldNum" sz="quarter" idx="5"/>
          </p:nvPr>
        </p:nvSpPr>
        <p:spPr bwMode="auto">
          <a:xfrm>
            <a:off x="5507038"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hangingPunct="1"/>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30288" y="65088"/>
            <a:ext cx="5835650" cy="64595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30288" y="1163638"/>
            <a:ext cx="3903662" cy="5360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86350" y="1163638"/>
            <a:ext cx="3905250" cy="5360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页脚占位符 6"/>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日期占位符 7"/>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日期占位符 3"/>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0" cap="none" spc="0" normalizeH="0" baseline="0" noProof="0" smtClean="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30288" y="65088"/>
            <a:ext cx="5835650" cy="64595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30288" y="1163638"/>
            <a:ext cx="3903662" cy="5360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86350" y="1163638"/>
            <a:ext cx="3905250" cy="5360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0" cap="none" spc="0" normalizeH="0" baseline="0" noProof="0" smtClean="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30288" y="65088"/>
            <a:ext cx="5835650" cy="64595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30288" y="1163638"/>
            <a:ext cx="3903662" cy="5360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86350" y="1163638"/>
            <a:ext cx="3905250" cy="5360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0" cap="none" spc="0" normalizeH="0" baseline="0" noProof="0" smtClean="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2.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audio" Target="../media/audio2.wav"/><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audio" Target="../media/audio2.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p:nvPr/>
        </p:nvSpPr>
        <p:spPr>
          <a:xfrm>
            <a:off x="269875" y="0"/>
            <a:ext cx="284163" cy="6889750"/>
          </a:xfrm>
          <a:prstGeom prst="rect">
            <a:avLst/>
          </a:prstGeom>
          <a:solidFill>
            <a:schemeClr val="accent2">
              <a:alpha val="79999"/>
            </a:schemeClr>
          </a:solidFill>
          <a:ln w="9525">
            <a:noFill/>
          </a:ln>
        </p:spPr>
        <p:txBody>
          <a:bodyPr/>
          <a:p>
            <a:pPr lvl="0" algn="ctr" eaLnBrk="1" hangingPunct="1"/>
            <a:endParaRPr lang="zh-CN" altLang="en-US" dirty="0">
              <a:latin typeface="Arial" panose="020B0604020202020204" pitchFamily="34" charset="0"/>
            </a:endParaRPr>
          </a:p>
        </p:txBody>
      </p:sp>
      <p:sp>
        <p:nvSpPr>
          <p:cNvPr id="1028" name="矩形 151002"/>
          <p:cNvSpPr/>
          <p:nvPr/>
        </p:nvSpPr>
        <p:spPr>
          <a:xfrm>
            <a:off x="-12700" y="0"/>
            <a:ext cx="330200" cy="6858000"/>
          </a:xfrm>
          <a:prstGeom prst="rect">
            <a:avLst/>
          </a:prstGeom>
          <a:gradFill rotWithShape="1">
            <a:gsLst>
              <a:gs pos="0">
                <a:srgbClr val="152C3A"/>
              </a:gs>
              <a:gs pos="100000">
                <a:schemeClr val="accent2"/>
              </a:gs>
            </a:gsLst>
            <a:lin ang="2700000" scaled="1"/>
            <a:tileRect/>
          </a:gradFill>
          <a:ln w="9525">
            <a:noFill/>
          </a:ln>
        </p:spPr>
        <p:txBody>
          <a:bodyPr/>
          <a:p>
            <a:pPr lvl="0" algn="ctr" eaLnBrk="1" hangingPunct="1"/>
            <a:endParaRPr lang="zh-CN" altLang="en-US" dirty="0">
              <a:latin typeface="Arial" panose="020B0604020202020204" pitchFamily="34" charset="0"/>
            </a:endParaRPr>
          </a:p>
        </p:txBody>
      </p:sp>
      <p:sp>
        <p:nvSpPr>
          <p:cNvPr id="1029" name="矩形 151004"/>
          <p:cNvSpPr/>
          <p:nvPr/>
        </p:nvSpPr>
        <p:spPr>
          <a:xfrm>
            <a:off x="749300" y="-14287"/>
            <a:ext cx="71438" cy="6872287"/>
          </a:xfrm>
          <a:prstGeom prst="rect">
            <a:avLst/>
          </a:prstGeom>
          <a:solidFill>
            <a:schemeClr val="accent2">
              <a:alpha val="20000"/>
            </a:schemeClr>
          </a:solidFill>
          <a:ln w="9525">
            <a:noFill/>
          </a:ln>
        </p:spPr>
        <p:txBody>
          <a:bodyPr/>
          <a:p>
            <a:pPr lvl="0" algn="ctr" eaLnBrk="1" hangingPunct="1"/>
            <a:endParaRPr lang="zh-CN" altLang="en-US" dirty="0">
              <a:latin typeface="Arial" panose="020B0604020202020204" pitchFamily="34" charset="0"/>
            </a:endParaRPr>
          </a:p>
        </p:txBody>
      </p:sp>
      <p:sp>
        <p:nvSpPr>
          <p:cNvPr id="1030" name="矩形 151006"/>
          <p:cNvSpPr/>
          <p:nvPr/>
        </p:nvSpPr>
        <p:spPr>
          <a:xfrm>
            <a:off x="508000" y="0"/>
            <a:ext cx="168275" cy="6865938"/>
          </a:xfrm>
          <a:prstGeom prst="rect">
            <a:avLst/>
          </a:prstGeom>
          <a:solidFill>
            <a:schemeClr val="accent2">
              <a:alpha val="54117"/>
            </a:schemeClr>
          </a:solidFill>
          <a:ln w="9525">
            <a:noFill/>
          </a:ln>
        </p:spPr>
        <p:txBody>
          <a:bodyPr/>
          <a:p>
            <a:pPr lvl="0" algn="ctr" eaLnBrk="1" hangingPunct="1"/>
            <a:endParaRPr lang="zh-CN" altLang="en-US" dirty="0">
              <a:latin typeface="Arial" panose="020B0604020202020204" pitchFamily="34" charset="0"/>
            </a:endParaRPr>
          </a:p>
        </p:txBody>
      </p:sp>
      <p:sp>
        <p:nvSpPr>
          <p:cNvPr id="1031" name="矩形 151008"/>
          <p:cNvSpPr/>
          <p:nvPr/>
        </p:nvSpPr>
        <p:spPr>
          <a:xfrm>
            <a:off x="661988" y="0"/>
            <a:ext cx="114300" cy="6872288"/>
          </a:xfrm>
          <a:prstGeom prst="rect">
            <a:avLst/>
          </a:prstGeom>
          <a:solidFill>
            <a:schemeClr val="accent2">
              <a:alpha val="36862"/>
            </a:schemeClr>
          </a:solidFill>
          <a:ln w="9525">
            <a:noFill/>
          </a:ln>
        </p:spPr>
        <p:txBody>
          <a:bodyPr/>
          <a:p>
            <a:pPr lvl="0" algn="ctr" eaLnBrk="1" hangingPunct="1"/>
            <a:endParaRPr lang="zh-CN" altLang="en-US" dirty="0">
              <a:latin typeface="Arial" panose="020B0604020202020204" pitchFamily="34" charset="0"/>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p:nvPr/>
        </p:nvSpPr>
        <p:spPr>
          <a:xfrm>
            <a:off x="438150" y="1892300"/>
            <a:ext cx="619125" cy="614363"/>
          </a:xfrm>
          <a:prstGeom prst="ellipse">
            <a:avLst/>
          </a:prstGeom>
          <a:blipFill rotWithShape="1">
            <a:blip r:embed="rId12"/>
            <a:stretch>
              <a:fillRect/>
            </a:stretch>
          </a:blipFill>
          <a:ln w="28575" cap="flat" cmpd="sng">
            <a:solidFill>
              <a:srgbClr val="F8F8F8">
                <a:alpha val="70195"/>
              </a:srgbClr>
            </a:solidFill>
            <a:prstDash val="solid"/>
            <a:headEnd type="none" w="med" len="med"/>
            <a:tailEnd type="none" w="med" len="med"/>
          </a:ln>
        </p:spPr>
        <p:txBody>
          <a:bodyPr/>
          <a:p>
            <a:pPr lvl="0" algn="ctr" eaLnBrk="1" hangingPunct="1"/>
            <a:endParaRPr lang="zh-CN" altLang="en-US" dirty="0">
              <a:latin typeface="Arial" panose="020B0604020202020204" pitchFamily="34" charset="0"/>
            </a:endParaRPr>
          </a:p>
        </p:txBody>
      </p:sp>
      <p:sp>
        <p:nvSpPr>
          <p:cNvPr id="1038" name="椭圆 151038"/>
          <p:cNvSpPr/>
          <p:nvPr/>
        </p:nvSpPr>
        <p:spPr>
          <a:xfrm>
            <a:off x="442913" y="315913"/>
            <a:ext cx="603250" cy="596900"/>
          </a:xfrm>
          <a:prstGeom prst="ellipse">
            <a:avLst/>
          </a:prstGeom>
          <a:blipFill rotWithShape="1">
            <a:blip r:embed="rId13"/>
            <a:stretch>
              <a:fillRect/>
            </a:stretch>
          </a:blipFill>
          <a:ln w="57150" cap="flat" cmpd="sng">
            <a:solidFill>
              <a:srgbClr val="F8F8F8">
                <a:alpha val="70195"/>
              </a:srgbClr>
            </a:solidFill>
            <a:prstDash val="solid"/>
            <a:headEnd type="none" w="med" len="med"/>
            <a:tailEnd type="none" w="med" len="med"/>
          </a:ln>
        </p:spPr>
        <p:txBody>
          <a:bodyPr/>
          <a:p>
            <a:pPr lvl="0" algn="ctr" eaLnBrk="1" hangingPunct="1"/>
            <a:endParaRPr lang="zh-CN" altLang="en-US" dirty="0">
              <a:latin typeface="Arial" panose="020B0604020202020204" pitchFamily="34" charset="0"/>
            </a:endParaRPr>
          </a:p>
        </p:txBody>
      </p:sp>
      <p:sp>
        <p:nvSpPr>
          <p:cNvPr id="1039" name="椭圆 151042"/>
          <p:cNvSpPr/>
          <p:nvPr/>
        </p:nvSpPr>
        <p:spPr>
          <a:xfrm>
            <a:off x="430213" y="1128713"/>
            <a:ext cx="603250" cy="593725"/>
          </a:xfrm>
          <a:prstGeom prst="ellipse">
            <a:avLst/>
          </a:prstGeom>
          <a:blipFill rotWithShape="1">
            <a:blip r:embed="rId14"/>
            <a:stretch>
              <a:fillRect/>
            </a:stretch>
          </a:blipFill>
          <a:ln w="38100" cap="flat" cmpd="sng">
            <a:solidFill>
              <a:srgbClr val="F8F8F8">
                <a:alpha val="70195"/>
              </a:srgbClr>
            </a:solidFill>
            <a:prstDash val="solid"/>
            <a:headEnd type="none" w="med" len="med"/>
            <a:tailEnd type="none" w="med" len="med"/>
          </a:ln>
        </p:spPr>
        <p:txBody>
          <a:bodyPr/>
          <a:p>
            <a:pPr lvl="0" algn="ctr" eaLnBrk="1" hangingPunct="1"/>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矩形 15"/>
          <p:cNvSpPr/>
          <p:nvPr/>
        </p:nvSpPr>
        <p:spPr>
          <a:xfrm>
            <a:off x="3071813" y="0"/>
            <a:ext cx="1417637" cy="6858000"/>
          </a:xfrm>
          <a:prstGeom prst="rect">
            <a:avLst/>
          </a:prstGeom>
          <a:solidFill>
            <a:schemeClr val="accent2">
              <a:alpha val="70195"/>
            </a:schemeClr>
          </a:solidFill>
          <a:ln w="9525">
            <a:noFill/>
          </a:ln>
        </p:spPr>
        <p:txBody>
          <a:bodyPr/>
          <a:p>
            <a:pPr lvl="0" algn="ctr" eaLnBrk="1" hangingPunct="1"/>
            <a:endParaRPr lang="zh-CN" altLang="en-US" dirty="0">
              <a:latin typeface="Arial" panose="020B0604020202020204" pitchFamily="34" charset="0"/>
            </a:endParaRPr>
          </a:p>
        </p:txBody>
      </p:sp>
      <p:sp>
        <p:nvSpPr>
          <p:cNvPr id="2051" name="矩形 16"/>
          <p:cNvSpPr/>
          <p:nvPr/>
        </p:nvSpPr>
        <p:spPr>
          <a:xfrm>
            <a:off x="0" y="0"/>
            <a:ext cx="3152775" cy="6858000"/>
          </a:xfrm>
          <a:prstGeom prst="rect">
            <a:avLst/>
          </a:prstGeom>
          <a:gradFill rotWithShape="1">
            <a:gsLst>
              <a:gs pos="0">
                <a:schemeClr val="accent2"/>
              </a:gs>
              <a:gs pos="100000">
                <a:srgbClr val="4084AF"/>
              </a:gs>
            </a:gsLst>
            <a:lin ang="5400000" scaled="1"/>
            <a:tileRect/>
          </a:gradFill>
          <a:ln w="9525">
            <a:noFill/>
          </a:ln>
        </p:spPr>
        <p:txBody>
          <a:bodyPr/>
          <a:p>
            <a:pPr lvl="0" algn="ctr" eaLnBrk="1" hangingPunct="1"/>
            <a:endParaRPr lang="zh-CN" altLang="en-US" dirty="0">
              <a:latin typeface="Arial" panose="020B0604020202020204" pitchFamily="34" charset="0"/>
            </a:endParaRPr>
          </a:p>
        </p:txBody>
      </p:sp>
      <p:sp>
        <p:nvSpPr>
          <p:cNvPr id="2052" name="矩形 17"/>
          <p:cNvSpPr/>
          <p:nvPr/>
        </p:nvSpPr>
        <p:spPr>
          <a:xfrm>
            <a:off x="6902450" y="-11112"/>
            <a:ext cx="303213" cy="6858000"/>
          </a:xfrm>
          <a:prstGeom prst="rect">
            <a:avLst/>
          </a:prstGeom>
          <a:solidFill>
            <a:schemeClr val="accent2">
              <a:alpha val="29803"/>
            </a:schemeClr>
          </a:solidFill>
          <a:ln w="9525">
            <a:noFill/>
          </a:ln>
        </p:spPr>
        <p:txBody>
          <a:bodyPr/>
          <a:p>
            <a:pPr lvl="0" algn="ctr" eaLnBrk="1" hangingPunct="1"/>
            <a:endParaRPr lang="zh-CN" altLang="en-US" dirty="0">
              <a:latin typeface="Arial" panose="020B0604020202020204" pitchFamily="34" charset="0"/>
            </a:endParaRPr>
          </a:p>
        </p:txBody>
      </p:sp>
      <p:sp>
        <p:nvSpPr>
          <p:cNvPr id="2053" name="矩形 18"/>
          <p:cNvSpPr/>
          <p:nvPr/>
        </p:nvSpPr>
        <p:spPr>
          <a:xfrm>
            <a:off x="7158038" y="12700"/>
            <a:ext cx="227012" cy="6858000"/>
          </a:xfrm>
          <a:prstGeom prst="rect">
            <a:avLst/>
          </a:prstGeom>
          <a:solidFill>
            <a:schemeClr val="accent2">
              <a:alpha val="20000"/>
            </a:schemeClr>
          </a:solidFill>
          <a:ln w="9525">
            <a:noFill/>
          </a:ln>
        </p:spPr>
        <p:txBody>
          <a:bodyPr/>
          <a:p>
            <a:pPr lvl="0" algn="ctr" eaLnBrk="1" hangingPunct="1"/>
            <a:endParaRPr lang="zh-CN" altLang="en-US" dirty="0">
              <a:latin typeface="Arial" panose="020B0604020202020204" pitchFamily="34" charset="0"/>
            </a:endParaRPr>
          </a:p>
        </p:txBody>
      </p:sp>
      <p:sp>
        <p:nvSpPr>
          <p:cNvPr id="2054" name="矩形 19"/>
          <p:cNvSpPr/>
          <p:nvPr/>
        </p:nvSpPr>
        <p:spPr>
          <a:xfrm>
            <a:off x="4375150" y="0"/>
            <a:ext cx="1060450" cy="6858000"/>
          </a:xfrm>
          <a:prstGeom prst="rect">
            <a:avLst/>
          </a:prstGeom>
          <a:solidFill>
            <a:schemeClr val="accent2">
              <a:alpha val="63921"/>
            </a:schemeClr>
          </a:solidFill>
          <a:ln w="9525">
            <a:noFill/>
          </a:ln>
        </p:spPr>
        <p:txBody>
          <a:bodyPr/>
          <a:p>
            <a:pPr lvl="0" algn="ctr" eaLnBrk="1" hangingPunct="1"/>
            <a:endParaRPr lang="zh-CN" altLang="en-US" dirty="0">
              <a:latin typeface="Arial" panose="020B0604020202020204" pitchFamily="34" charset="0"/>
            </a:endParaRPr>
          </a:p>
        </p:txBody>
      </p:sp>
      <p:sp>
        <p:nvSpPr>
          <p:cNvPr id="2055" name="矩形 20"/>
          <p:cNvSpPr/>
          <p:nvPr/>
        </p:nvSpPr>
        <p:spPr>
          <a:xfrm>
            <a:off x="5359400" y="-17462"/>
            <a:ext cx="728663" cy="6938962"/>
          </a:xfrm>
          <a:prstGeom prst="rect">
            <a:avLst/>
          </a:prstGeom>
          <a:solidFill>
            <a:schemeClr val="accent2">
              <a:alpha val="54117"/>
            </a:schemeClr>
          </a:solidFill>
          <a:ln w="9525">
            <a:noFill/>
          </a:ln>
        </p:spPr>
        <p:txBody>
          <a:bodyPr/>
          <a:p>
            <a:pPr lvl="0" algn="ctr" eaLnBrk="1" hangingPunct="1"/>
            <a:endParaRPr lang="zh-CN" altLang="en-US" dirty="0">
              <a:latin typeface="Arial" panose="020B0604020202020204" pitchFamily="34" charset="0"/>
            </a:endParaRPr>
          </a:p>
        </p:txBody>
      </p:sp>
      <p:sp>
        <p:nvSpPr>
          <p:cNvPr id="2056" name="矩形 21"/>
          <p:cNvSpPr/>
          <p:nvPr/>
        </p:nvSpPr>
        <p:spPr>
          <a:xfrm>
            <a:off x="6018213" y="-19050"/>
            <a:ext cx="547687" cy="6938963"/>
          </a:xfrm>
          <a:prstGeom prst="rect">
            <a:avLst/>
          </a:prstGeom>
          <a:solidFill>
            <a:schemeClr val="accent2">
              <a:alpha val="47058"/>
            </a:schemeClr>
          </a:solidFill>
          <a:ln w="9525">
            <a:noFill/>
          </a:ln>
        </p:spPr>
        <p:txBody>
          <a:bodyPr/>
          <a:p>
            <a:pPr lvl="0" algn="ctr" eaLnBrk="1" hangingPunct="1"/>
            <a:endParaRPr lang="zh-CN" altLang="en-US" dirty="0">
              <a:latin typeface="Arial" panose="020B0604020202020204" pitchFamily="34" charset="0"/>
            </a:endParaRPr>
          </a:p>
        </p:txBody>
      </p:sp>
      <p:sp>
        <p:nvSpPr>
          <p:cNvPr id="2057" name="矩形 22"/>
          <p:cNvSpPr/>
          <p:nvPr/>
        </p:nvSpPr>
        <p:spPr>
          <a:xfrm>
            <a:off x="6505575" y="0"/>
            <a:ext cx="446088" cy="6858000"/>
          </a:xfrm>
          <a:prstGeom prst="rect">
            <a:avLst/>
          </a:prstGeom>
          <a:solidFill>
            <a:schemeClr val="accent2">
              <a:alpha val="36862"/>
            </a:schemeClr>
          </a:solidFill>
          <a:ln w="9525">
            <a:noFill/>
          </a:ln>
        </p:spPr>
        <p:txBody>
          <a:bodyPr/>
          <a:p>
            <a:pPr lvl="0" algn="ctr" eaLnBrk="1" hangingPunct="1"/>
            <a:endParaRPr lang="zh-CN" altLang="en-US" dirty="0">
              <a:latin typeface="Arial" panose="020B0604020202020204" pitchFamily="34" charset="0"/>
            </a:endParaRPr>
          </a:p>
        </p:txBody>
      </p:sp>
      <p:sp>
        <p:nvSpPr>
          <p:cNvPr id="2058" name="矩形 23"/>
          <p:cNvSpPr/>
          <p:nvPr/>
        </p:nvSpPr>
        <p:spPr>
          <a:xfrm>
            <a:off x="7339013" y="52388"/>
            <a:ext cx="136525" cy="6858000"/>
          </a:xfrm>
          <a:prstGeom prst="rect">
            <a:avLst/>
          </a:prstGeom>
          <a:solidFill>
            <a:schemeClr val="accent2">
              <a:alpha val="14902"/>
            </a:schemeClr>
          </a:solidFill>
          <a:ln w="9525">
            <a:noFill/>
          </a:ln>
        </p:spPr>
        <p:txBody>
          <a:bodyPr/>
          <a:p>
            <a:pPr lvl="0" algn="ctr" eaLnBrk="1" hangingPunct="1"/>
            <a:endParaRPr lang="zh-CN" altLang="en-US" dirty="0">
              <a:latin typeface="Arial" panose="020B0604020202020204" pitchFamily="34" charset="0"/>
            </a:endParaRPr>
          </a:p>
        </p:txBody>
      </p:sp>
      <p:sp>
        <p:nvSpPr>
          <p:cNvPr id="2059" name="矩形 24"/>
          <p:cNvSpPr/>
          <p:nvPr/>
        </p:nvSpPr>
        <p:spPr>
          <a:xfrm>
            <a:off x="8366125" y="20638"/>
            <a:ext cx="344488" cy="6858000"/>
          </a:xfrm>
          <a:prstGeom prst="rect">
            <a:avLst/>
          </a:prstGeom>
          <a:solidFill>
            <a:schemeClr val="accent2">
              <a:alpha val="23137"/>
            </a:schemeClr>
          </a:solidFill>
          <a:ln w="9525">
            <a:noFill/>
          </a:ln>
        </p:spPr>
        <p:txBody>
          <a:bodyPr/>
          <a:p>
            <a:pPr lvl="0" algn="ctr" eaLnBrk="1" hangingPunct="1"/>
            <a:endParaRPr lang="zh-CN" altLang="en-US" dirty="0">
              <a:latin typeface="Arial" panose="020B0604020202020204" pitchFamily="34" charset="0"/>
            </a:endParaRPr>
          </a:p>
        </p:txBody>
      </p:sp>
      <p:sp>
        <p:nvSpPr>
          <p:cNvPr id="2060" name="矩形 25"/>
          <p:cNvSpPr/>
          <p:nvPr/>
        </p:nvSpPr>
        <p:spPr>
          <a:xfrm>
            <a:off x="8664575" y="0"/>
            <a:ext cx="474663" cy="6858000"/>
          </a:xfrm>
          <a:prstGeom prst="rect">
            <a:avLst/>
          </a:prstGeom>
          <a:solidFill>
            <a:schemeClr val="accent2">
              <a:alpha val="27843"/>
            </a:schemeClr>
          </a:solidFill>
          <a:ln w="9525">
            <a:noFill/>
          </a:ln>
        </p:spPr>
        <p:txBody>
          <a:bodyPr/>
          <a:p>
            <a:pPr lvl="0" algn="ctr" eaLnBrk="1" hangingPunct="1"/>
            <a:endParaRPr lang="zh-CN" altLang="en-US" dirty="0">
              <a:latin typeface="Arial" panose="020B0604020202020204" pitchFamily="34" charset="0"/>
            </a:endParaRPr>
          </a:p>
        </p:txBody>
      </p:sp>
      <p:sp>
        <p:nvSpPr>
          <p:cNvPr id="2063" name="矩形 28"/>
          <p:cNvSpPr/>
          <p:nvPr/>
        </p:nvSpPr>
        <p:spPr>
          <a:xfrm>
            <a:off x="7953375" y="4763"/>
            <a:ext cx="136525" cy="6858000"/>
          </a:xfrm>
          <a:prstGeom prst="rect">
            <a:avLst/>
          </a:prstGeom>
          <a:solidFill>
            <a:schemeClr val="accent2">
              <a:alpha val="5882"/>
            </a:schemeClr>
          </a:solidFill>
          <a:ln w="9525">
            <a:noFill/>
          </a:ln>
        </p:spPr>
        <p:txBody>
          <a:bodyPr/>
          <a:p>
            <a:pPr lvl="0" algn="ctr" eaLnBrk="1" hangingPunct="1"/>
            <a:endParaRPr lang="zh-CN" altLang="en-US" dirty="0">
              <a:latin typeface="Arial" panose="020B0604020202020204" pitchFamily="34" charset="0"/>
            </a:endParaRPr>
          </a:p>
        </p:txBody>
      </p:sp>
      <p:sp>
        <p:nvSpPr>
          <p:cNvPr id="2064" name="矩形 29"/>
          <p:cNvSpPr/>
          <p:nvPr/>
        </p:nvSpPr>
        <p:spPr>
          <a:xfrm>
            <a:off x="8045450" y="4763"/>
            <a:ext cx="168275" cy="6858000"/>
          </a:xfrm>
          <a:prstGeom prst="rect">
            <a:avLst/>
          </a:prstGeom>
          <a:solidFill>
            <a:schemeClr val="accent2">
              <a:alpha val="12157"/>
            </a:schemeClr>
          </a:solidFill>
          <a:ln w="9525">
            <a:noFill/>
          </a:ln>
        </p:spPr>
        <p:txBody>
          <a:bodyPr/>
          <a:p>
            <a:pPr lvl="0" algn="ctr" eaLnBrk="1" hangingPunct="1"/>
            <a:endParaRPr lang="zh-CN" altLang="en-US" dirty="0">
              <a:latin typeface="Arial" panose="020B0604020202020204" pitchFamily="34" charset="0"/>
            </a:endParaRPr>
          </a:p>
        </p:txBody>
      </p:sp>
      <p:sp>
        <p:nvSpPr>
          <p:cNvPr id="2065" name="矩形 30"/>
          <p:cNvSpPr/>
          <p:nvPr/>
        </p:nvSpPr>
        <p:spPr>
          <a:xfrm>
            <a:off x="8177213" y="-11112"/>
            <a:ext cx="230187" cy="6858000"/>
          </a:xfrm>
          <a:prstGeom prst="rect">
            <a:avLst/>
          </a:prstGeom>
          <a:solidFill>
            <a:schemeClr val="accent2">
              <a:alpha val="18039"/>
            </a:schemeClr>
          </a:solidFill>
          <a:ln w="9525">
            <a:noFill/>
          </a:ln>
        </p:spPr>
        <p:txBody>
          <a:bodyPr/>
          <a:p>
            <a:pPr lvl="0" algn="ctr" eaLnBrk="1" hangingPunct="1"/>
            <a:endParaRPr lang="zh-CN" altLang="en-US" dirty="0">
              <a:latin typeface="Arial" panose="020B0604020202020204" pitchFamily="34" charset="0"/>
            </a:endParaRPr>
          </a:p>
        </p:txBody>
      </p:sp>
      <p:sp>
        <p:nvSpPr>
          <p:cNvPr id="2066"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2067"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068" name="页脚占位符 436849"/>
          <p:cNvSpPr>
            <a:spLocks noGrp="1" noChangeArrowheads="1"/>
          </p:cNvSpPr>
          <p:nvPr>
            <p:ph type="ftr" sz="quarter" idx="3"/>
          </p:nvPr>
        </p:nvSpPr>
        <p:spPr bwMode="auto">
          <a:xfrm>
            <a:off x="3552825" y="6534150"/>
            <a:ext cx="28956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9" name="日期占位符 436848"/>
          <p:cNvSpPr>
            <a:spLocks noGrp="1" noChangeArrowheads="1"/>
          </p:cNvSpPr>
          <p:nvPr>
            <p:ph type="dt" sz="quarter" idx="2"/>
          </p:nvPr>
        </p:nvSpPr>
        <p:spPr bwMode="auto">
          <a:xfrm>
            <a:off x="6900863" y="652621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0" name="灯片编号占位符 436850"/>
          <p:cNvSpPr>
            <a:spLocks noGrp="1" noChangeArrowheads="1"/>
          </p:cNvSpPr>
          <p:nvPr>
            <p:ph type="sldNum" sz="quarter" idx="4"/>
          </p:nvPr>
        </p:nvSpPr>
        <p:spPr bwMode="auto">
          <a:xfrm>
            <a:off x="3011488" y="6527800"/>
            <a:ext cx="3730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up)">
                                      <p:cBhvr>
                                        <p:cTn id="7" dur="500"/>
                                        <p:tgtEl>
                                          <p:spTgt spid="2051"/>
                                        </p:tgtEl>
                                      </p:cBhvr>
                                    </p:animEffect>
                                  </p:childTnLst>
                                </p:cTn>
                              </p:par>
                              <p:par>
                                <p:cTn id="8" presetID="22" presetClass="entr" presetSubtype="1" fill="hold" nodeType="withEffect">
                                  <p:stCondLst>
                                    <p:cond delay="200"/>
                                  </p:stCondLst>
                                  <p:childTnLst>
                                    <p:set>
                                      <p:cBhvr>
                                        <p:cTn id="9" dur="1" fill="hold">
                                          <p:stCondLst>
                                            <p:cond delay="0"/>
                                          </p:stCondLst>
                                        </p:cTn>
                                        <p:tgtEl>
                                          <p:spTgt spid="2050"/>
                                        </p:tgtEl>
                                        <p:attrNameLst>
                                          <p:attrName>style.visibility</p:attrName>
                                        </p:attrNameLst>
                                      </p:cBhvr>
                                      <p:to>
                                        <p:strVal val="visible"/>
                                      </p:to>
                                    </p:set>
                                    <p:animEffect transition="in" filter="wipe(up)">
                                      <p:cBhvr>
                                        <p:cTn id="10" dur="500"/>
                                        <p:tgtEl>
                                          <p:spTgt spid="2050"/>
                                        </p:tgtEl>
                                      </p:cBhvr>
                                    </p:animEffect>
                                  </p:childTnLst>
                                </p:cTn>
                              </p:par>
                              <p:par>
                                <p:cTn id="11" presetID="22" presetClass="entr" presetSubtype="1" fill="hold" nodeType="withEffect">
                                  <p:stCondLst>
                                    <p:cond delay="500"/>
                                  </p:stCondLst>
                                  <p:childTnLst>
                                    <p:set>
                                      <p:cBhvr>
                                        <p:cTn id="12" dur="1" fill="hold">
                                          <p:stCondLst>
                                            <p:cond delay="0"/>
                                          </p:stCondLst>
                                        </p:cTn>
                                        <p:tgtEl>
                                          <p:spTgt spid="2054"/>
                                        </p:tgtEl>
                                        <p:attrNameLst>
                                          <p:attrName>style.visibility</p:attrName>
                                        </p:attrNameLst>
                                      </p:cBhvr>
                                      <p:to>
                                        <p:strVal val="visible"/>
                                      </p:to>
                                    </p:set>
                                    <p:animEffect transition="in" filter="wipe(up)">
                                      <p:cBhvr>
                                        <p:cTn id="13" dur="500"/>
                                        <p:tgtEl>
                                          <p:spTgt spid="2054"/>
                                        </p:tgtEl>
                                      </p:cBhvr>
                                    </p:animEffect>
                                  </p:childTnLst>
                                </p:cTn>
                              </p:par>
                              <p:par>
                                <p:cTn id="14" presetID="22" presetClass="entr" presetSubtype="1" fill="hold" nodeType="withEffect">
                                  <p:stCondLst>
                                    <p:cond delay="800"/>
                                  </p:stCondLst>
                                  <p:childTnLst>
                                    <p:set>
                                      <p:cBhvr>
                                        <p:cTn id="15" dur="1" fill="hold">
                                          <p:stCondLst>
                                            <p:cond delay="0"/>
                                          </p:stCondLst>
                                        </p:cTn>
                                        <p:tgtEl>
                                          <p:spTgt spid="2055"/>
                                        </p:tgtEl>
                                        <p:attrNameLst>
                                          <p:attrName>style.visibility</p:attrName>
                                        </p:attrNameLst>
                                      </p:cBhvr>
                                      <p:to>
                                        <p:strVal val="visible"/>
                                      </p:to>
                                    </p:set>
                                    <p:animEffect transition="in" filter="wipe(up)">
                                      <p:cBhvr>
                                        <p:cTn id="16" dur="500"/>
                                        <p:tgtEl>
                                          <p:spTgt spid="2055"/>
                                        </p:tgtEl>
                                      </p:cBhvr>
                                    </p:animEffect>
                                  </p:childTnLst>
                                </p:cTn>
                              </p:par>
                              <p:par>
                                <p:cTn id="17" presetID="47" presetClass="entr" presetSubtype="0" fill="hold" nodeType="withEffect">
                                  <p:stCondLst>
                                    <p:cond delay="11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
                                        <p:tgtEl>
                                          <p:spTgt spid="2056"/>
                                        </p:tgtEl>
                                      </p:cBhvr>
                                    </p:animEffect>
                                    <p:anim calcmode="lin" valueType="num">
                                      <p:cBhvr>
                                        <p:cTn id="20" dur="500" fill="hold"/>
                                        <p:tgtEl>
                                          <p:spTgt spid="2056"/>
                                        </p:tgtEl>
                                        <p:attrNameLst>
                                          <p:attrName>ppt_x</p:attrName>
                                        </p:attrNameLst>
                                      </p:cBhvr>
                                      <p:tavLst>
                                        <p:tav tm="0">
                                          <p:val>
                                            <p:strVal val="#ppt_x"/>
                                          </p:val>
                                        </p:tav>
                                        <p:tav tm="100000">
                                          <p:val>
                                            <p:strVal val="#ppt_x"/>
                                          </p:val>
                                        </p:tav>
                                      </p:tavLst>
                                    </p:anim>
                                    <p:anim calcmode="lin" valueType="num">
                                      <p:cBhvr>
                                        <p:cTn id="21" dur="500" fill="hold"/>
                                        <p:tgtEl>
                                          <p:spTgt spid="205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057"/>
                                        </p:tgtEl>
                                        <p:attrNameLst>
                                          <p:attrName>style.visibility</p:attrName>
                                        </p:attrNameLst>
                                      </p:cBhvr>
                                      <p:to>
                                        <p:strVal val="visible"/>
                                      </p:to>
                                    </p:set>
                                    <p:animEffect transition="in" filter="fade">
                                      <p:cBhvr>
                                        <p:cTn id="24" dur="500"/>
                                        <p:tgtEl>
                                          <p:spTgt spid="2057"/>
                                        </p:tgtEl>
                                      </p:cBhvr>
                                    </p:animEffect>
                                    <p:anim calcmode="lin" valueType="num">
                                      <p:cBhvr>
                                        <p:cTn id="25" dur="500" fill="hold"/>
                                        <p:tgtEl>
                                          <p:spTgt spid="2057"/>
                                        </p:tgtEl>
                                        <p:attrNameLst>
                                          <p:attrName>ppt_x</p:attrName>
                                        </p:attrNameLst>
                                      </p:cBhvr>
                                      <p:tavLst>
                                        <p:tav tm="0">
                                          <p:val>
                                            <p:strVal val="#ppt_x"/>
                                          </p:val>
                                        </p:tav>
                                        <p:tav tm="100000">
                                          <p:val>
                                            <p:strVal val="#ppt_x"/>
                                          </p:val>
                                        </p:tav>
                                      </p:tavLst>
                                    </p:anim>
                                    <p:anim calcmode="lin" valueType="num">
                                      <p:cBhvr>
                                        <p:cTn id="26" dur="500" fill="hold"/>
                                        <p:tgtEl>
                                          <p:spTgt spid="205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anim calcmode="lin" valueType="num">
                                      <p:cBhvr>
                                        <p:cTn id="30" dur="500" fill="hold"/>
                                        <p:tgtEl>
                                          <p:spTgt spid="2052"/>
                                        </p:tgtEl>
                                        <p:attrNameLst>
                                          <p:attrName>ppt_x</p:attrName>
                                        </p:attrNameLst>
                                      </p:cBhvr>
                                      <p:tavLst>
                                        <p:tav tm="0">
                                          <p:val>
                                            <p:strVal val="#ppt_x"/>
                                          </p:val>
                                        </p:tav>
                                        <p:tav tm="100000">
                                          <p:val>
                                            <p:strVal val="#ppt_x"/>
                                          </p:val>
                                        </p:tav>
                                      </p:tavLst>
                                    </p:anim>
                                    <p:anim calcmode="lin" valueType="num">
                                      <p:cBhvr>
                                        <p:cTn id="31" dur="500" fill="hold"/>
                                        <p:tgtEl>
                                          <p:spTgt spid="205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strVal val="#ppt_x"/>
                                          </p:val>
                                        </p:tav>
                                        <p:tav tm="100000">
                                          <p:val>
                                            <p:strVal val="#ppt_x"/>
                                          </p:val>
                                        </p:tav>
                                      </p:tavLst>
                                    </p:anim>
                                    <p:anim calcmode="lin" valueType="num">
                                      <p:cBhvr>
                                        <p:cTn id="36" dur="500" fill="hold"/>
                                        <p:tgtEl>
                                          <p:spTgt spid="205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058"/>
                                        </p:tgtEl>
                                        <p:attrNameLst>
                                          <p:attrName>style.visibility</p:attrName>
                                        </p:attrNameLst>
                                      </p:cBhvr>
                                      <p:to>
                                        <p:strVal val="visible"/>
                                      </p:to>
                                    </p:set>
                                    <p:animEffect transition="in" filter="fade">
                                      <p:cBhvr>
                                        <p:cTn id="39" dur="500"/>
                                        <p:tgtEl>
                                          <p:spTgt spid="2058"/>
                                        </p:tgtEl>
                                      </p:cBhvr>
                                    </p:animEffect>
                                    <p:anim calcmode="lin" valueType="num">
                                      <p:cBhvr>
                                        <p:cTn id="40" dur="500" fill="hold"/>
                                        <p:tgtEl>
                                          <p:spTgt spid="2058"/>
                                        </p:tgtEl>
                                        <p:attrNameLst>
                                          <p:attrName>ppt_x</p:attrName>
                                        </p:attrNameLst>
                                      </p:cBhvr>
                                      <p:tavLst>
                                        <p:tav tm="0">
                                          <p:val>
                                            <p:strVal val="#ppt_x"/>
                                          </p:val>
                                        </p:tav>
                                        <p:tav tm="100000">
                                          <p:val>
                                            <p:strVal val="#ppt_x"/>
                                          </p:val>
                                        </p:tav>
                                      </p:tavLst>
                                    </p:anim>
                                    <p:anim calcmode="lin" valueType="num">
                                      <p:cBhvr>
                                        <p:cTn id="41" dur="500" fill="hold"/>
                                        <p:tgtEl>
                                          <p:spTgt spid="205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2064"/>
                                        </p:tgtEl>
                                        <p:attrNameLst>
                                          <p:attrName>style.visibility</p:attrName>
                                        </p:attrNameLst>
                                      </p:cBhvr>
                                      <p:to>
                                        <p:strVal val="visible"/>
                                      </p:to>
                                    </p:set>
                                    <p:animEffect transition="in" filter="fade">
                                      <p:cBhvr>
                                        <p:cTn id="44" dur="500"/>
                                        <p:tgtEl>
                                          <p:spTgt spid="2064"/>
                                        </p:tgtEl>
                                      </p:cBhvr>
                                    </p:animEffect>
                                    <p:anim calcmode="lin" valueType="num">
                                      <p:cBhvr>
                                        <p:cTn id="45" dur="500" fill="hold"/>
                                        <p:tgtEl>
                                          <p:spTgt spid="2064"/>
                                        </p:tgtEl>
                                        <p:attrNameLst>
                                          <p:attrName>ppt_x</p:attrName>
                                        </p:attrNameLst>
                                      </p:cBhvr>
                                      <p:tavLst>
                                        <p:tav tm="0">
                                          <p:val>
                                            <p:strVal val="#ppt_x"/>
                                          </p:val>
                                        </p:tav>
                                        <p:tav tm="100000">
                                          <p:val>
                                            <p:strVal val="#ppt_x"/>
                                          </p:val>
                                        </p:tav>
                                      </p:tavLst>
                                    </p:anim>
                                    <p:anim calcmode="lin" valueType="num">
                                      <p:cBhvr>
                                        <p:cTn id="46" dur="500" fill="hold"/>
                                        <p:tgtEl>
                                          <p:spTgt spid="206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063"/>
                                        </p:tgtEl>
                                        <p:attrNameLst>
                                          <p:attrName>style.visibility</p:attrName>
                                        </p:attrNameLst>
                                      </p:cBhvr>
                                      <p:to>
                                        <p:strVal val="visible"/>
                                      </p:to>
                                    </p:set>
                                    <p:animEffect transition="in" filter="fade">
                                      <p:cBhvr>
                                        <p:cTn id="49" dur="500"/>
                                        <p:tgtEl>
                                          <p:spTgt spid="2063"/>
                                        </p:tgtEl>
                                      </p:cBhvr>
                                    </p:animEffect>
                                    <p:anim calcmode="lin" valueType="num">
                                      <p:cBhvr>
                                        <p:cTn id="50" dur="500" fill="hold"/>
                                        <p:tgtEl>
                                          <p:spTgt spid="2063"/>
                                        </p:tgtEl>
                                        <p:attrNameLst>
                                          <p:attrName>ppt_x</p:attrName>
                                        </p:attrNameLst>
                                      </p:cBhvr>
                                      <p:tavLst>
                                        <p:tav tm="0">
                                          <p:val>
                                            <p:strVal val="#ppt_x"/>
                                          </p:val>
                                        </p:tav>
                                        <p:tav tm="100000">
                                          <p:val>
                                            <p:strVal val="#ppt_x"/>
                                          </p:val>
                                        </p:tav>
                                      </p:tavLst>
                                    </p:anim>
                                    <p:anim calcmode="lin" valueType="num">
                                      <p:cBhvr>
                                        <p:cTn id="51" dur="500" fill="hold"/>
                                        <p:tgtEl>
                                          <p:spTgt spid="206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2065"/>
                                        </p:tgtEl>
                                        <p:attrNameLst>
                                          <p:attrName>style.visibility</p:attrName>
                                        </p:attrNameLst>
                                      </p:cBhvr>
                                      <p:to>
                                        <p:strVal val="visible"/>
                                      </p:to>
                                    </p:set>
                                    <p:animEffect transition="in" filter="fade">
                                      <p:cBhvr>
                                        <p:cTn id="54" dur="500"/>
                                        <p:tgtEl>
                                          <p:spTgt spid="2065"/>
                                        </p:tgtEl>
                                      </p:cBhvr>
                                    </p:animEffect>
                                    <p:anim calcmode="lin" valueType="num">
                                      <p:cBhvr>
                                        <p:cTn id="55" dur="500" fill="hold"/>
                                        <p:tgtEl>
                                          <p:spTgt spid="2065"/>
                                        </p:tgtEl>
                                        <p:attrNameLst>
                                          <p:attrName>ppt_x</p:attrName>
                                        </p:attrNameLst>
                                      </p:cBhvr>
                                      <p:tavLst>
                                        <p:tav tm="0">
                                          <p:val>
                                            <p:strVal val="#ppt_x"/>
                                          </p:val>
                                        </p:tav>
                                        <p:tav tm="100000">
                                          <p:val>
                                            <p:strVal val="#ppt_x"/>
                                          </p:val>
                                        </p:tav>
                                      </p:tavLst>
                                    </p:anim>
                                    <p:anim calcmode="lin" valueType="num">
                                      <p:cBhvr>
                                        <p:cTn id="56" dur="500" fill="hold"/>
                                        <p:tgtEl>
                                          <p:spTgt spid="2065"/>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059"/>
                                        </p:tgtEl>
                                        <p:attrNameLst>
                                          <p:attrName>style.visibility</p:attrName>
                                        </p:attrNameLst>
                                      </p:cBhvr>
                                      <p:to>
                                        <p:strVal val="visible"/>
                                      </p:to>
                                    </p:set>
                                    <p:animEffect transition="in" filter="fade">
                                      <p:cBhvr>
                                        <p:cTn id="59" dur="500"/>
                                        <p:tgtEl>
                                          <p:spTgt spid="2059"/>
                                        </p:tgtEl>
                                      </p:cBhvr>
                                    </p:animEffect>
                                    <p:anim calcmode="lin" valueType="num">
                                      <p:cBhvr>
                                        <p:cTn id="60" dur="500" fill="hold"/>
                                        <p:tgtEl>
                                          <p:spTgt spid="2059"/>
                                        </p:tgtEl>
                                        <p:attrNameLst>
                                          <p:attrName>ppt_x</p:attrName>
                                        </p:attrNameLst>
                                      </p:cBhvr>
                                      <p:tavLst>
                                        <p:tav tm="0">
                                          <p:val>
                                            <p:strVal val="#ppt_x"/>
                                          </p:val>
                                        </p:tav>
                                        <p:tav tm="100000">
                                          <p:val>
                                            <p:strVal val="#ppt_x"/>
                                          </p:val>
                                        </p:tav>
                                      </p:tavLst>
                                    </p:anim>
                                    <p:anim calcmode="lin" valueType="num">
                                      <p:cBhvr>
                                        <p:cTn id="61" dur="500" fill="hold"/>
                                        <p:tgtEl>
                                          <p:spTgt spid="205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060"/>
                                        </p:tgtEl>
                                        <p:attrNameLst>
                                          <p:attrName>style.visibility</p:attrName>
                                        </p:attrNameLst>
                                      </p:cBhvr>
                                      <p:to>
                                        <p:strVal val="visible"/>
                                      </p:to>
                                    </p:set>
                                    <p:animEffect transition="in" filter="fade">
                                      <p:cBhvr>
                                        <p:cTn id="64" dur="500"/>
                                        <p:tgtEl>
                                          <p:spTgt spid="2060"/>
                                        </p:tgtEl>
                                      </p:cBhvr>
                                    </p:animEffect>
                                    <p:anim calcmode="lin" valueType="num">
                                      <p:cBhvr>
                                        <p:cTn id="65" dur="500" fill="hold"/>
                                        <p:tgtEl>
                                          <p:spTgt spid="2060"/>
                                        </p:tgtEl>
                                        <p:attrNameLst>
                                          <p:attrName>ppt_x</p:attrName>
                                        </p:attrNameLst>
                                      </p:cBhvr>
                                      <p:tavLst>
                                        <p:tav tm="0">
                                          <p:val>
                                            <p:strVal val="#ppt_x"/>
                                          </p:val>
                                        </p:tav>
                                        <p:tav tm="100000">
                                          <p:val>
                                            <p:strVal val="#ppt_x"/>
                                          </p:val>
                                        </p:tav>
                                      </p:tavLst>
                                    </p:anim>
                                    <p:anim calcmode="lin" valueType="num">
                                      <p:cBhvr>
                                        <p:cTn id="66" dur="500" fill="hold"/>
                                        <p:tgtEl>
                                          <p:spTgt spid="2060"/>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2051"/>
                                        </p:tgtEl>
                                      </p:cBhvr>
                                      <p:by x="150000" y="150000"/>
                                    </p:animScale>
                                  </p:childTnLst>
                                </p:cTn>
                              </p:par>
                              <p:par>
                                <p:cTn id="70" presetID="6" presetClass="emph" presetSubtype="0" fill="hold" nodeType="withEffect">
                                  <p:stCondLst>
                                    <p:cond delay="200"/>
                                  </p:stCondLst>
                                  <p:childTnLst>
                                    <p:animScale>
                                      <p:cBhvr>
                                        <p:cTn id="71" dur="500" fill="hold"/>
                                        <p:tgtEl>
                                          <p:spTgt spid="2054"/>
                                        </p:tgtEl>
                                      </p:cBhvr>
                                      <p:by x="150000" y="150000"/>
                                    </p:animScale>
                                  </p:childTnLst>
                                </p:cTn>
                              </p:par>
                              <p:par>
                                <p:cTn id="72" presetID="6" presetClass="emph" presetSubtype="0" fill="hold" nodeType="withEffect">
                                  <p:stCondLst>
                                    <p:cond delay="400"/>
                                  </p:stCondLst>
                                  <p:childTnLst>
                                    <p:animScale>
                                      <p:cBhvr>
                                        <p:cTn id="73" dur="500" fill="hold"/>
                                        <p:tgtEl>
                                          <p:spTgt spid="2055"/>
                                        </p:tgtEl>
                                      </p:cBhvr>
                                      <p:by x="150000" y="150000"/>
                                    </p:animScale>
                                  </p:childTnLst>
                                </p:cTn>
                              </p:par>
                              <p:par>
                                <p:cTn id="74" presetID="6" presetClass="emph" presetSubtype="0" fill="hold" nodeType="withEffect">
                                  <p:stCondLst>
                                    <p:cond delay="800"/>
                                  </p:stCondLst>
                                  <p:childTnLst>
                                    <p:animScale>
                                      <p:cBhvr>
                                        <p:cTn id="75" dur="500" fill="hold"/>
                                        <p:tgtEl>
                                          <p:spTgt spid="2056"/>
                                        </p:tgtEl>
                                      </p:cBhvr>
                                      <p:by x="150000" y="150000"/>
                                    </p:animScale>
                                  </p:childTnLst>
                                </p:cTn>
                              </p:par>
                              <p:par>
                                <p:cTn id="76" presetID="6" presetClass="emph" presetSubtype="0" fill="hold" nodeType="withEffect">
                                  <p:stCondLst>
                                    <p:cond delay="1100"/>
                                  </p:stCondLst>
                                  <p:childTnLst>
                                    <p:animScale>
                                      <p:cBhvr>
                                        <p:cTn id="77" dur="500" fill="hold"/>
                                        <p:tgtEl>
                                          <p:spTgt spid="2057"/>
                                        </p:tgtEl>
                                      </p:cBhvr>
                                      <p:by x="150000" y="150000"/>
                                    </p:animScale>
                                  </p:childTnLst>
                                </p:cTn>
                              </p:par>
                              <p:par>
                                <p:cTn id="78" presetID="6" presetClass="emph" presetSubtype="0" fill="hold" nodeType="withEffect">
                                  <p:stCondLst>
                                    <p:cond delay="1400"/>
                                  </p:stCondLst>
                                  <p:childTnLst>
                                    <p:animScale>
                                      <p:cBhvr>
                                        <p:cTn id="79" dur="500" fill="hold"/>
                                        <p:tgtEl>
                                          <p:spTgt spid="2052"/>
                                        </p:tgtEl>
                                      </p:cBhvr>
                                      <p:by x="150000" y="150000"/>
                                    </p:animScale>
                                  </p:childTnLst>
                                </p:cTn>
                              </p:par>
                              <p:par>
                                <p:cTn id="80" presetID="6" presetClass="emph" presetSubtype="0" fill="hold" nodeType="withEffect">
                                  <p:stCondLst>
                                    <p:cond delay="1700"/>
                                  </p:stCondLst>
                                  <p:childTnLst>
                                    <p:animScale>
                                      <p:cBhvr>
                                        <p:cTn id="81" dur="500" fill="hold"/>
                                        <p:tgtEl>
                                          <p:spTgt spid="2053"/>
                                        </p:tgtEl>
                                      </p:cBhvr>
                                      <p:by x="150000" y="150000"/>
                                    </p:animScale>
                                  </p:childTnLst>
                                </p:cTn>
                              </p:par>
                              <p:par>
                                <p:cTn id="82" presetID="6" presetClass="emph" presetSubtype="0" fill="hold" nodeType="withEffect">
                                  <p:stCondLst>
                                    <p:cond delay="2000"/>
                                  </p:stCondLst>
                                  <p:childTnLst>
                                    <p:animScale>
                                      <p:cBhvr>
                                        <p:cTn id="83" dur="500" fill="hold"/>
                                        <p:tgtEl>
                                          <p:spTgt spid="2058"/>
                                        </p:tgtEl>
                                      </p:cBhvr>
                                      <p:by x="150000" y="150000"/>
                                    </p:animScale>
                                  </p:childTnLst>
                                </p:cTn>
                              </p:par>
                              <p:par>
                                <p:cTn id="84" presetID="6" presetClass="emph" presetSubtype="0" fill="hold" nodeType="withEffect">
                                  <p:stCondLst>
                                    <p:cond delay="2200"/>
                                  </p:stCondLst>
                                  <p:childTnLst>
                                    <p:animScale>
                                      <p:cBhvr>
                                        <p:cTn id="85" dur="500" fill="hold"/>
                                        <p:tgtEl>
                                          <p:spTgt spid="2059"/>
                                        </p:tgtEl>
                                      </p:cBhvr>
                                      <p:by x="150000" y="150000"/>
                                    </p:animScale>
                                  </p:childTnLst>
                                </p:cTn>
                              </p:par>
                              <p:par>
                                <p:cTn id="86" presetID="6" presetClass="emph" presetSubtype="0" fill="hold" nodeType="withEffect">
                                  <p:stCondLst>
                                    <p:cond delay="2300"/>
                                  </p:stCondLst>
                                  <p:childTnLst>
                                    <p:animScale>
                                      <p:cBhvr>
                                        <p:cTn id="87" dur="500" fill="hold"/>
                                        <p:tgtEl>
                                          <p:spTgt spid="2060"/>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2050"/>
                                        </p:tgtEl>
                                      </p:cBhvr>
                                      <p:by x="150000" y="150000"/>
                                    </p:animScale>
                                  </p:childTnLst>
                                </p:cTn>
                              </p:par>
                              <p:par>
                                <p:cTn id="91" presetID="6" presetClass="emph" presetSubtype="0" fill="hold" nodeType="withEffect">
                                  <p:stCondLst>
                                    <p:cond delay="400"/>
                                  </p:stCondLst>
                                  <p:childTnLst>
                                    <p:animScale>
                                      <p:cBhvr>
                                        <p:cTn id="92" dur="500" fill="hold"/>
                                        <p:tgtEl>
                                          <p:spTgt spid="2063"/>
                                        </p:tgtEl>
                                      </p:cBhvr>
                                      <p:by x="150000" y="150000"/>
                                    </p:animScale>
                                  </p:childTnLst>
                                </p:cTn>
                              </p:par>
                              <p:par>
                                <p:cTn id="93" presetID="6" presetClass="emph" presetSubtype="0" fill="hold" nodeType="withEffect">
                                  <p:stCondLst>
                                    <p:cond delay="800"/>
                                  </p:stCondLst>
                                  <p:childTnLst>
                                    <p:animScale>
                                      <p:cBhvr>
                                        <p:cTn id="94" dur="500" fill="hold"/>
                                        <p:tgtEl>
                                          <p:spTgt spid="2064"/>
                                        </p:tgtEl>
                                      </p:cBhvr>
                                      <p:by x="150000" y="150000"/>
                                    </p:animScale>
                                  </p:childTnLst>
                                </p:cTn>
                              </p:par>
                              <p:par>
                                <p:cTn id="95" presetID="6" presetClass="emph" presetSubtype="0" fill="hold" nodeType="withEffect">
                                  <p:stCondLst>
                                    <p:cond delay="1100"/>
                                  </p:stCondLst>
                                  <p:childTnLst>
                                    <p:animScale>
                                      <p:cBhvr>
                                        <p:cTn id="96" dur="500" fill="hold"/>
                                        <p:tgtEl>
                                          <p:spTgt spid="206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p:nvPr/>
        </p:nvSpPr>
        <p:spPr>
          <a:xfrm>
            <a:off x="269875" y="0"/>
            <a:ext cx="284163" cy="6889750"/>
          </a:xfrm>
          <a:prstGeom prst="rect">
            <a:avLst/>
          </a:prstGeom>
          <a:solidFill>
            <a:schemeClr val="accent2">
              <a:alpha val="79999"/>
            </a:schemeClr>
          </a:solidFill>
          <a:ln w="9525">
            <a:noFill/>
          </a:ln>
        </p:spPr>
        <p:txBody>
          <a:bodyPr/>
          <a:p>
            <a:pPr lvl="0" algn="ctr" eaLnBrk="1" hangingPunct="1"/>
            <a:endParaRPr lang="zh-CN" altLang="en-US" dirty="0">
              <a:latin typeface="Arial" panose="020B0604020202020204" pitchFamily="34" charset="0"/>
            </a:endParaRPr>
          </a:p>
        </p:txBody>
      </p:sp>
      <p:sp>
        <p:nvSpPr>
          <p:cNvPr id="1028" name="矩形 151002"/>
          <p:cNvSpPr/>
          <p:nvPr/>
        </p:nvSpPr>
        <p:spPr>
          <a:xfrm>
            <a:off x="-12700" y="0"/>
            <a:ext cx="330200" cy="6858000"/>
          </a:xfrm>
          <a:prstGeom prst="rect">
            <a:avLst/>
          </a:prstGeom>
          <a:gradFill rotWithShape="1">
            <a:gsLst>
              <a:gs pos="0">
                <a:srgbClr val="152C3A"/>
              </a:gs>
              <a:gs pos="100000">
                <a:schemeClr val="accent2"/>
              </a:gs>
            </a:gsLst>
            <a:lin ang="2700000" scaled="1"/>
            <a:tileRect/>
          </a:gradFill>
          <a:ln w="9525">
            <a:noFill/>
          </a:ln>
        </p:spPr>
        <p:txBody>
          <a:bodyPr/>
          <a:p>
            <a:pPr lvl="0" algn="ctr" eaLnBrk="1" hangingPunct="1"/>
            <a:endParaRPr lang="zh-CN" altLang="en-US" dirty="0">
              <a:latin typeface="Arial" panose="020B0604020202020204" pitchFamily="34" charset="0"/>
            </a:endParaRPr>
          </a:p>
        </p:txBody>
      </p:sp>
      <p:sp>
        <p:nvSpPr>
          <p:cNvPr id="1029" name="矩形 151004"/>
          <p:cNvSpPr/>
          <p:nvPr/>
        </p:nvSpPr>
        <p:spPr>
          <a:xfrm>
            <a:off x="749300" y="-14287"/>
            <a:ext cx="71438" cy="6872287"/>
          </a:xfrm>
          <a:prstGeom prst="rect">
            <a:avLst/>
          </a:prstGeom>
          <a:solidFill>
            <a:schemeClr val="accent2">
              <a:alpha val="20000"/>
            </a:schemeClr>
          </a:solidFill>
          <a:ln w="9525">
            <a:noFill/>
          </a:ln>
        </p:spPr>
        <p:txBody>
          <a:bodyPr/>
          <a:p>
            <a:pPr lvl="0" algn="ctr" eaLnBrk="1" hangingPunct="1"/>
            <a:endParaRPr lang="zh-CN" altLang="en-US" dirty="0">
              <a:latin typeface="Arial" panose="020B0604020202020204" pitchFamily="34" charset="0"/>
            </a:endParaRPr>
          </a:p>
        </p:txBody>
      </p:sp>
      <p:sp>
        <p:nvSpPr>
          <p:cNvPr id="1030" name="矩形 151006"/>
          <p:cNvSpPr/>
          <p:nvPr/>
        </p:nvSpPr>
        <p:spPr>
          <a:xfrm>
            <a:off x="508000" y="0"/>
            <a:ext cx="168275" cy="6865938"/>
          </a:xfrm>
          <a:prstGeom prst="rect">
            <a:avLst/>
          </a:prstGeom>
          <a:solidFill>
            <a:schemeClr val="accent2">
              <a:alpha val="54117"/>
            </a:schemeClr>
          </a:solidFill>
          <a:ln w="9525">
            <a:noFill/>
          </a:ln>
        </p:spPr>
        <p:txBody>
          <a:bodyPr/>
          <a:p>
            <a:pPr lvl="0" algn="ctr" eaLnBrk="1" hangingPunct="1"/>
            <a:endParaRPr lang="zh-CN" altLang="en-US" dirty="0">
              <a:latin typeface="Arial" panose="020B0604020202020204" pitchFamily="34" charset="0"/>
            </a:endParaRPr>
          </a:p>
        </p:txBody>
      </p:sp>
      <p:sp>
        <p:nvSpPr>
          <p:cNvPr id="1031" name="矩形 151008"/>
          <p:cNvSpPr/>
          <p:nvPr/>
        </p:nvSpPr>
        <p:spPr>
          <a:xfrm>
            <a:off x="661988" y="0"/>
            <a:ext cx="114300" cy="6872288"/>
          </a:xfrm>
          <a:prstGeom prst="rect">
            <a:avLst/>
          </a:prstGeom>
          <a:solidFill>
            <a:schemeClr val="accent2">
              <a:alpha val="36862"/>
            </a:schemeClr>
          </a:solidFill>
          <a:ln w="9525">
            <a:noFill/>
          </a:ln>
        </p:spPr>
        <p:txBody>
          <a:bodyPr/>
          <a:p>
            <a:pPr lvl="0" algn="ctr" eaLnBrk="1" hangingPunct="1"/>
            <a:endParaRPr lang="zh-CN" altLang="en-US" dirty="0">
              <a:latin typeface="Arial" panose="020B0604020202020204" pitchFamily="34" charset="0"/>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p:nvPr/>
        </p:nvSpPr>
        <p:spPr>
          <a:xfrm>
            <a:off x="438150" y="1892300"/>
            <a:ext cx="619125" cy="614363"/>
          </a:xfrm>
          <a:prstGeom prst="ellipse">
            <a:avLst/>
          </a:prstGeom>
          <a:blipFill rotWithShape="1">
            <a:blip r:embed="rId12"/>
            <a:stretch>
              <a:fillRect/>
            </a:stretch>
          </a:blipFill>
          <a:ln w="28575" cap="flat" cmpd="sng">
            <a:solidFill>
              <a:srgbClr val="F8F8F8">
                <a:alpha val="70195"/>
              </a:srgbClr>
            </a:solidFill>
            <a:prstDash val="solid"/>
            <a:headEnd type="none" w="med" len="med"/>
            <a:tailEnd type="none" w="med" len="med"/>
          </a:ln>
        </p:spPr>
        <p:txBody>
          <a:bodyPr/>
          <a:p>
            <a:pPr lvl="0" algn="ctr" eaLnBrk="1" hangingPunct="1"/>
            <a:endParaRPr lang="zh-CN" altLang="en-US" dirty="0">
              <a:latin typeface="Arial" panose="020B0604020202020204" pitchFamily="34" charset="0"/>
            </a:endParaRPr>
          </a:p>
        </p:txBody>
      </p:sp>
      <p:sp>
        <p:nvSpPr>
          <p:cNvPr id="1038" name="椭圆 151038"/>
          <p:cNvSpPr/>
          <p:nvPr/>
        </p:nvSpPr>
        <p:spPr>
          <a:xfrm>
            <a:off x="442913" y="315913"/>
            <a:ext cx="603250" cy="596900"/>
          </a:xfrm>
          <a:prstGeom prst="ellipse">
            <a:avLst/>
          </a:prstGeom>
          <a:blipFill rotWithShape="1">
            <a:blip r:embed="rId13"/>
            <a:stretch>
              <a:fillRect/>
            </a:stretch>
          </a:blipFill>
          <a:ln w="57150" cap="flat" cmpd="sng">
            <a:solidFill>
              <a:srgbClr val="F8F8F8">
                <a:alpha val="70195"/>
              </a:srgbClr>
            </a:solidFill>
            <a:prstDash val="solid"/>
            <a:headEnd type="none" w="med" len="med"/>
            <a:tailEnd type="none" w="med" len="med"/>
          </a:ln>
        </p:spPr>
        <p:txBody>
          <a:bodyPr/>
          <a:p>
            <a:pPr lvl="0" algn="ctr" eaLnBrk="1" hangingPunct="1"/>
            <a:endParaRPr lang="zh-CN" altLang="en-US" dirty="0">
              <a:latin typeface="Arial" panose="020B0604020202020204" pitchFamily="34" charset="0"/>
            </a:endParaRPr>
          </a:p>
        </p:txBody>
      </p:sp>
      <p:sp>
        <p:nvSpPr>
          <p:cNvPr id="1039" name="椭圆 151042"/>
          <p:cNvSpPr/>
          <p:nvPr/>
        </p:nvSpPr>
        <p:spPr>
          <a:xfrm>
            <a:off x="430213" y="1128713"/>
            <a:ext cx="603250" cy="593725"/>
          </a:xfrm>
          <a:prstGeom prst="ellipse">
            <a:avLst/>
          </a:prstGeom>
          <a:blipFill rotWithShape="1">
            <a:blip r:embed="rId14"/>
            <a:stretch>
              <a:fillRect/>
            </a:stretch>
          </a:blipFill>
          <a:ln w="38100" cap="flat" cmpd="sng">
            <a:solidFill>
              <a:srgbClr val="F8F8F8">
                <a:alpha val="70195"/>
              </a:srgbClr>
            </a:solidFill>
            <a:prstDash val="solid"/>
            <a:headEnd type="none" w="med" len="med"/>
            <a:tailEnd type="none" w="med" len="med"/>
          </a:ln>
        </p:spPr>
        <p:txBody>
          <a:bodyPr/>
          <a:p>
            <a:pPr lvl="0" algn="ctr" eaLnBrk="1" hangingPunct="1"/>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3.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2.wav"/><Relationship Id="rId2" Type="http://schemas.openxmlformats.org/officeDocument/2006/relationships/image" Target="../media/image11.jpe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4.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1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442408"/>
          <p:cNvSpPr>
            <a:spLocks noGrp="1"/>
          </p:cNvSpPr>
          <p:nvPr>
            <p:ph type="ctrTitle"/>
          </p:nvPr>
        </p:nvSpPr>
        <p:spPr>
          <a:xfrm>
            <a:off x="2006600" y="2371408"/>
            <a:ext cx="7137400" cy="1470025"/>
          </a:xfrm>
          <a:effectLst>
            <a:outerShdw dist="17961" dir="2699999" algn="ctr" rotWithShape="0">
              <a:srgbClr val="F8F8F8">
                <a:alpha val="50000"/>
              </a:srgbClr>
            </a:outerShdw>
          </a:effectLst>
        </p:spPr>
        <p:txBody>
          <a:bodyPr vert="horz" wrap="square" lIns="91440" tIns="45720" rIns="91440" bIns="45720" anchor="ctr" anchorCtr="0"/>
          <a:lstStyle>
            <a:lvl1pPr lvl="0">
              <a:buClrTx/>
              <a:buSzTx/>
              <a:buFontTx/>
              <a:defRPr/>
            </a:lvl1pPr>
          </a:lstStyle>
          <a:p>
            <a:pPr lvl="0" algn="ctr"/>
            <a:br>
              <a:rPr lang="zh-CN" altLang="en-US" sz="5400" dirty="0"/>
            </a:br>
            <a:r>
              <a:rPr lang="zh-CN" altLang="en-US" sz="3600" dirty="0">
                <a:latin typeface="Times New Roman" panose="02020603050405020304" pitchFamily="18" charset="0"/>
                <a:cs typeface="Times New Roman" panose="02020603050405020304" pitchFamily="18" charset="0"/>
              </a:rPr>
              <a:t>Unit 8 Name Cards</a:t>
            </a:r>
            <a:br>
              <a:rPr lang="zh-CN" altLang="en-US" sz="4400" dirty="0"/>
            </a:br>
            <a:br>
              <a:rPr lang="zh-CN" altLang="en-US" sz="3600" dirty="0">
                <a:latin typeface="Times New Roman" panose="02020603050405020304" pitchFamily="18" charset="0"/>
                <a:cs typeface="Times New Roman" panose="02020603050405020304" pitchFamily="18" charset="0"/>
              </a:rPr>
            </a:br>
            <a:r>
              <a:rPr lang="zh-CN" altLang="en-US" sz="3600" dirty="0">
                <a:latin typeface="Times New Roman" panose="02020603050405020304" pitchFamily="18" charset="0"/>
                <a:cs typeface="Times New Roman" panose="02020603050405020304" pitchFamily="18" charset="0"/>
              </a:rPr>
              <a:t>名片</a:t>
            </a:r>
            <a:br>
              <a:rPr lang="zh-CN" altLang="en-US" sz="4400" dirty="0"/>
            </a:br>
            <a:endParaRPr lang="zh-CN" altLang="en-US" sz="3600" dirty="0">
              <a:latin typeface="Times New Roman" panose="02020603050405020304" pitchFamily="18" charset="0"/>
              <a:ea typeface="Times New Roman" panose="02020603050405020304" pitchFamily="18" charset="0"/>
            </a:endParaRPr>
          </a:p>
        </p:txBody>
      </p:sp>
      <p:grpSp>
        <p:nvGrpSpPr>
          <p:cNvPr id="4099" name="组合 442417"/>
          <p:cNvGrpSpPr/>
          <p:nvPr/>
        </p:nvGrpSpPr>
        <p:grpSpPr>
          <a:xfrm>
            <a:off x="5794375" y="5538788"/>
            <a:ext cx="669925" cy="654050"/>
            <a:chOff x="0" y="0"/>
            <a:chExt cx="515" cy="505"/>
          </a:xfrm>
        </p:grpSpPr>
        <p:sp>
          <p:nvSpPr>
            <p:cNvPr id="4100" name="椭圆 442418"/>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4" name="图片 442419" descr="sphere_highlight"/>
            <p:cNvPicPr>
              <a:picLocks noChangeAspect="1"/>
            </p:cNvPicPr>
            <p:nvPr/>
          </p:nvPicPr>
          <p:blipFill>
            <a:blip r:embed="rId1"/>
            <a:stretch>
              <a:fillRect/>
            </a:stretch>
          </p:blipFill>
          <p:spPr>
            <a:xfrm>
              <a:off x="19" y="2"/>
              <a:ext cx="470" cy="241"/>
            </a:xfrm>
            <a:prstGeom prst="rect">
              <a:avLst/>
            </a:prstGeom>
            <a:noFill/>
            <a:ln w="9525">
              <a:noFill/>
            </a:ln>
          </p:spPr>
        </p:pic>
      </p:grpSp>
      <p:grpSp>
        <p:nvGrpSpPr>
          <p:cNvPr id="4102" name="组合 442420"/>
          <p:cNvGrpSpPr/>
          <p:nvPr/>
        </p:nvGrpSpPr>
        <p:grpSpPr>
          <a:xfrm>
            <a:off x="7346950" y="5191125"/>
            <a:ext cx="349250" cy="339725"/>
            <a:chOff x="0" y="0"/>
            <a:chExt cx="515" cy="505"/>
          </a:xfrm>
        </p:grpSpPr>
        <p:sp>
          <p:nvSpPr>
            <p:cNvPr id="4103" name="椭圆 442421"/>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2" name="图片 442422" descr="sphere_highlight"/>
            <p:cNvPicPr>
              <a:picLocks noChangeAspect="1"/>
            </p:cNvPicPr>
            <p:nvPr/>
          </p:nvPicPr>
          <p:blipFill>
            <a:blip r:embed="rId2"/>
            <a:stretch>
              <a:fillRect/>
            </a:stretch>
          </p:blipFill>
          <p:spPr>
            <a:xfrm>
              <a:off x="19" y="2"/>
              <a:ext cx="470" cy="241"/>
            </a:xfrm>
            <a:prstGeom prst="rect">
              <a:avLst/>
            </a:prstGeom>
            <a:noFill/>
            <a:ln w="9525">
              <a:noFill/>
            </a:ln>
          </p:spPr>
        </p:pic>
      </p:grpSp>
      <p:sp>
        <p:nvSpPr>
          <p:cNvPr id="4105" name="椭圆 442423"/>
          <p:cNvSpPr/>
          <p:nvPr/>
        </p:nvSpPr>
        <p:spPr>
          <a:xfrm>
            <a:off x="3709988" y="516255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 typeface="Wingdings" panose="05000000000000000000" pitchFamily="2" charset="2"/>
            </a:pPr>
            <a:endParaRPr lang="zh-CN" altLang="en-US" dirty="0">
              <a:latin typeface="Arial" panose="020B0604020202020204" pitchFamily="34" charset="0"/>
            </a:endParaRPr>
          </a:p>
        </p:txBody>
      </p:sp>
      <p:sp>
        <p:nvSpPr>
          <p:cNvPr id="4106" name="椭圆 442424"/>
          <p:cNvSpPr/>
          <p:nvPr/>
        </p:nvSpPr>
        <p:spPr>
          <a:xfrm>
            <a:off x="0" y="290513"/>
            <a:ext cx="2566988" cy="2541587"/>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 typeface="Wingdings" panose="05000000000000000000" pitchFamily="2" charset="2"/>
            </a:pPr>
            <a:endParaRPr lang="zh-CN" altLang="en-US" dirty="0">
              <a:latin typeface="Arial" panose="020B0604020202020204" pitchFamily="34" charset="0"/>
            </a:endParaRPr>
          </a:p>
        </p:txBody>
      </p:sp>
      <p:sp>
        <p:nvSpPr>
          <p:cNvPr id="4107" name="椭圆 442425"/>
          <p:cNvSpPr/>
          <p:nvPr/>
        </p:nvSpPr>
        <p:spPr>
          <a:xfrm>
            <a:off x="1304925" y="3638550"/>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 typeface="Wingdings" panose="05000000000000000000" pitchFamily="2" charset="2"/>
            </a:pPr>
            <a:endParaRPr lang="zh-CN" altLang="en-US" dirty="0">
              <a:latin typeface="Arial" panose="020B0604020202020204" pitchFamily="34" charset="0"/>
            </a:endParaRPr>
          </a:p>
        </p:txBody>
      </p:sp>
      <p:sp>
        <p:nvSpPr>
          <p:cNvPr id="3080" name="TextBox 11"/>
          <p:cNvSpPr txBox="1"/>
          <p:nvPr/>
        </p:nvSpPr>
        <p:spPr>
          <a:xfrm>
            <a:off x="3465513" y="250825"/>
            <a:ext cx="5486400" cy="1384300"/>
          </a:xfrm>
          <a:prstGeom prst="rect">
            <a:avLst/>
          </a:prstGeom>
          <a:noFill/>
          <a:ln w="9525">
            <a:noFill/>
          </a:ln>
        </p:spPr>
        <p:txBody>
          <a:bodyPr>
            <a:spAutoFit/>
          </a:bodyPr>
          <a:p>
            <a:pPr eaLnBrk="1" hangingPunct="1">
              <a:buFont typeface="Wingdings" panose="05000000000000000000" pitchFamily="2" charset="2"/>
            </a:pPr>
            <a:r>
              <a:rPr lang="zh-CN" altLang="en-US" sz="2800" dirty="0">
                <a:latin typeface="Cambria Math" panose="02040503050406030204" pitchFamily="18" charset="0"/>
              </a:rPr>
              <a:t>Practical Business English Writing</a:t>
            </a:r>
            <a:endParaRPr lang="zh-CN" altLang="en-US" sz="2800" dirty="0">
              <a:latin typeface="Cambria Math" panose="02040503050406030204" pitchFamily="18" charset="0"/>
            </a:endParaRPr>
          </a:p>
          <a:p>
            <a:pPr eaLnBrk="1" hangingPunct="1">
              <a:buFont typeface="Wingdings" panose="05000000000000000000" pitchFamily="2" charset="2"/>
            </a:pPr>
            <a:r>
              <a:rPr lang="zh-CN" altLang="en-US" sz="2800" dirty="0">
                <a:latin typeface="Cambria Math" panose="02040503050406030204" pitchFamily="18" charset="0"/>
                <a:ea typeface="黑体" panose="02010600030101010101" pitchFamily="49" charset="-122"/>
              </a:rPr>
              <a:t>                   实用商务英语写作教程</a:t>
            </a:r>
            <a:endParaRPr lang="zh-CN" altLang="en-US" sz="2800" dirty="0">
              <a:latin typeface="Cambria Math" panose="02040503050406030204" pitchFamily="18" charset="0"/>
            </a:endParaRPr>
          </a:p>
          <a:p>
            <a:pPr eaLnBrk="1" hangingPunct="1">
              <a:buFont typeface="Wingdings" panose="05000000000000000000" pitchFamily="2" charset="2"/>
            </a:pPr>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4102"/>
                                        </p:tgtEl>
                                        <p:attrNameLst>
                                          <p:attrName>style.visibility</p:attrName>
                                        </p:attrNameLst>
                                      </p:cBhvr>
                                      <p:to>
                                        <p:strVal val="visible"/>
                                      </p:to>
                                    </p:set>
                                    <p:anim calcmode="lin" valueType="num">
                                      <p:cBhvr>
                                        <p:cTn id="7" dur="1000" fill="hold"/>
                                        <p:tgtEl>
                                          <p:spTgt spid="4102"/>
                                        </p:tgtEl>
                                        <p:attrNameLst>
                                          <p:attrName>ppt_w</p:attrName>
                                        </p:attrNameLst>
                                      </p:cBhvr>
                                      <p:tavLst>
                                        <p:tav tm="0">
                                          <p:val>
                                            <p:fltVal val="0.000000"/>
                                          </p:val>
                                        </p:tav>
                                        <p:tav tm="100000">
                                          <p:val>
                                            <p:strVal val="#ppt_w"/>
                                          </p:val>
                                        </p:tav>
                                      </p:tavLst>
                                    </p:anim>
                                    <p:anim calcmode="lin" valueType="num">
                                      <p:cBhvr>
                                        <p:cTn id="8" dur="1000" fill="hold"/>
                                        <p:tgtEl>
                                          <p:spTgt spid="4102"/>
                                        </p:tgtEl>
                                        <p:attrNameLst>
                                          <p:attrName>ppt_h</p:attrName>
                                        </p:attrNameLst>
                                      </p:cBhvr>
                                      <p:tavLst>
                                        <p:tav tm="0">
                                          <p:val>
                                            <p:fltVal val="0.000000"/>
                                          </p:val>
                                        </p:tav>
                                        <p:tav tm="100000">
                                          <p:val>
                                            <p:strVal val="#ppt_h"/>
                                          </p:val>
                                        </p:tav>
                                      </p:tavLst>
                                    </p:anim>
                                    <p:animEffect transition="in" filter="fade">
                                      <p:cBhvr>
                                        <p:cTn id="9" dur="1000"/>
                                        <p:tgtEl>
                                          <p:spTgt spid="4102"/>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102"/>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1000" fill="hold"/>
                                        <p:tgtEl>
                                          <p:spTgt spid="4099"/>
                                        </p:tgtEl>
                                        <p:attrNameLst>
                                          <p:attrName>ppt_w</p:attrName>
                                        </p:attrNameLst>
                                      </p:cBhvr>
                                      <p:tavLst>
                                        <p:tav tm="0">
                                          <p:val>
                                            <p:fltVal val="0.000000"/>
                                          </p:val>
                                        </p:tav>
                                        <p:tav tm="100000">
                                          <p:val>
                                            <p:strVal val="#ppt_w"/>
                                          </p:val>
                                        </p:tav>
                                      </p:tavLst>
                                    </p:anim>
                                    <p:anim calcmode="lin" valueType="num">
                                      <p:cBhvr>
                                        <p:cTn id="15" dur="1000" fill="hold"/>
                                        <p:tgtEl>
                                          <p:spTgt spid="4099"/>
                                        </p:tgtEl>
                                        <p:attrNameLst>
                                          <p:attrName>ppt_h</p:attrName>
                                        </p:attrNameLst>
                                      </p:cBhvr>
                                      <p:tavLst>
                                        <p:tav tm="0">
                                          <p:val>
                                            <p:fltVal val="0.000000"/>
                                          </p:val>
                                        </p:tav>
                                        <p:tav tm="100000">
                                          <p:val>
                                            <p:strVal val="#ppt_h"/>
                                          </p:val>
                                        </p:tav>
                                      </p:tavLst>
                                    </p:anim>
                                    <p:animEffect transition="in" filter="fade">
                                      <p:cBhvr>
                                        <p:cTn id="16" dur="1000"/>
                                        <p:tgtEl>
                                          <p:spTgt spid="4099"/>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099"/>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1000"/>
                                        <p:tgtEl>
                                          <p:spTgt spid="4105"/>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1000"/>
                                        <p:tgtEl>
                                          <p:spTgt spid="4107"/>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106"/>
                                        </p:tgtEl>
                                        <p:attrNameLst>
                                          <p:attrName>style.visibility</p:attrName>
                                        </p:attrNameLst>
                                      </p:cBhvr>
                                      <p:to>
                                        <p:strVal val="visible"/>
                                      </p:to>
                                    </p:set>
                                    <p:animEffect transition="in" filter="fade">
                                      <p:cBhvr>
                                        <p:cTn id="30" dur="10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2"/>
          <p:cNvSpPr txBox="1"/>
          <p:nvPr/>
        </p:nvSpPr>
        <p:spPr>
          <a:xfrm>
            <a:off x="1420813" y="2062163"/>
            <a:ext cx="7269162" cy="2801937"/>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vice   adj.</a:t>
            </a:r>
            <a:r>
              <a:rPr lang="zh-CN" altLang="en-US" sz="2000" b="0" dirty="0">
                <a:solidFill>
                  <a:srgbClr val="282917"/>
                </a:solidFill>
                <a:latin typeface="Times New Roman" panose="02020603050405020304" pitchFamily="18" charset="0"/>
                <a:cs typeface="Times New Roman" panose="02020603050405020304" pitchFamily="18" charset="0"/>
              </a:rPr>
              <a:t>副的                          </a:t>
            </a:r>
            <a:r>
              <a:rPr lang="en-US" altLang="zh-CN" sz="2000" b="0" dirty="0">
                <a:solidFill>
                  <a:srgbClr val="282917"/>
                </a:solidFill>
                <a:latin typeface="Times New Roman" panose="02020603050405020304" pitchFamily="18" charset="0"/>
                <a:cs typeface="Times New Roman" panose="02020603050405020304" pitchFamily="18" charset="0"/>
              </a:rPr>
              <a:t>sales manager  n. </a:t>
            </a:r>
            <a:r>
              <a:rPr lang="zh-CN" altLang="en-US" sz="2000" b="0" dirty="0">
                <a:solidFill>
                  <a:srgbClr val="282917"/>
                </a:solidFill>
                <a:latin typeface="Times New Roman" panose="02020603050405020304" pitchFamily="18" charset="0"/>
                <a:cs typeface="Times New Roman" panose="02020603050405020304" pitchFamily="18" charset="0"/>
              </a:rPr>
              <a:t>销售部经理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postal code  n.</a:t>
            </a:r>
            <a:r>
              <a:rPr lang="zh-CN" altLang="en-US" sz="2000" b="0" dirty="0">
                <a:solidFill>
                  <a:srgbClr val="282917"/>
                </a:solidFill>
                <a:latin typeface="Times New Roman" panose="02020603050405020304" pitchFamily="18" charset="0"/>
                <a:cs typeface="Times New Roman" panose="02020603050405020304" pitchFamily="18" charset="0"/>
              </a:rPr>
              <a:t>邮政编码</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cs typeface="Times New Roman" panose="02020603050405020304" pitchFamily="18" charset="0"/>
              </a:rPr>
              <a:t>Abbreviation </a:t>
            </a:r>
            <a:r>
              <a:rPr lang="zh-CN" altLang="en-US" sz="2000" dirty="0">
                <a:solidFill>
                  <a:srgbClr val="282917"/>
                </a:solidFill>
                <a:latin typeface="Times New Roman" panose="02020603050405020304" pitchFamily="18" charset="0"/>
                <a:cs typeface="Times New Roman" panose="02020603050405020304" pitchFamily="18" charset="0"/>
              </a:rPr>
              <a:t>缩写</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Add. (address)  n.</a:t>
            </a:r>
            <a:r>
              <a:rPr lang="zh-CN" altLang="en-US" sz="2000" b="0" dirty="0">
                <a:solidFill>
                  <a:srgbClr val="282917"/>
                </a:solidFill>
                <a:latin typeface="Times New Roman" panose="02020603050405020304" pitchFamily="18" charset="0"/>
                <a:cs typeface="Times New Roman" panose="02020603050405020304" pitchFamily="18" charset="0"/>
              </a:rPr>
              <a:t>地址             </a:t>
            </a:r>
            <a:r>
              <a:rPr lang="en-US" altLang="zh-CN" sz="2000" b="0" dirty="0">
                <a:solidFill>
                  <a:srgbClr val="282917"/>
                </a:solidFill>
                <a:latin typeface="Times New Roman" panose="02020603050405020304" pitchFamily="18" charset="0"/>
                <a:cs typeface="Times New Roman" panose="02020603050405020304" pitchFamily="18" charset="0"/>
              </a:rPr>
              <a:t>Av./Ave./AVE (avenue) n.</a:t>
            </a:r>
            <a:r>
              <a:rPr lang="zh-CN" altLang="en-US" sz="2000" b="0" dirty="0">
                <a:solidFill>
                  <a:srgbClr val="282917"/>
                </a:solidFill>
                <a:latin typeface="Times New Roman" panose="02020603050405020304" pitchFamily="18" charset="0"/>
                <a:cs typeface="Times New Roman" panose="02020603050405020304" pitchFamily="18" charset="0"/>
              </a:rPr>
              <a:t>街道</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Distr. (district)  n.</a:t>
            </a:r>
            <a:r>
              <a:rPr lang="zh-CN" altLang="en-US" sz="2000" b="0" dirty="0">
                <a:solidFill>
                  <a:srgbClr val="282917"/>
                </a:solidFill>
                <a:latin typeface="Times New Roman" panose="02020603050405020304" pitchFamily="18" charset="0"/>
                <a:cs typeface="Times New Roman" panose="02020603050405020304" pitchFamily="18" charset="0"/>
              </a:rPr>
              <a:t>区                </a:t>
            </a:r>
            <a:r>
              <a:rPr lang="en-US" altLang="zh-CN" sz="2000" b="0" dirty="0">
                <a:solidFill>
                  <a:srgbClr val="E36803"/>
                </a:solidFill>
                <a:latin typeface="Times New Roman" panose="02020603050405020304" pitchFamily="18" charset="0"/>
                <a:cs typeface="Times New Roman" panose="02020603050405020304" pitchFamily="18" charset="0"/>
              </a:rPr>
              <a:t>E-mail (electronic mail )  n.</a:t>
            </a:r>
            <a:r>
              <a:rPr lang="zh-CN" altLang="en-US" sz="2000" b="0" dirty="0">
                <a:solidFill>
                  <a:srgbClr val="E36803"/>
                </a:solidFill>
                <a:latin typeface="Times New Roman" panose="02020603050405020304" pitchFamily="18" charset="0"/>
                <a:cs typeface="Times New Roman" panose="02020603050405020304" pitchFamily="18" charset="0"/>
              </a:rPr>
              <a:t>电子邮件 </a:t>
            </a: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Fax (facsimile)  n.</a:t>
            </a:r>
            <a:r>
              <a:rPr lang="zh-CN" altLang="en-US" sz="2000" b="0" dirty="0">
                <a:solidFill>
                  <a:srgbClr val="282917"/>
                </a:solidFill>
                <a:latin typeface="Times New Roman" panose="02020603050405020304" pitchFamily="18" charset="0"/>
                <a:cs typeface="Times New Roman" panose="02020603050405020304" pitchFamily="18" charset="0"/>
              </a:rPr>
              <a:t>传真            </a:t>
            </a:r>
            <a:r>
              <a:rPr lang="en-US" altLang="zh-CN" sz="2000" b="0" dirty="0">
                <a:solidFill>
                  <a:srgbClr val="282917"/>
                </a:solidFill>
                <a:latin typeface="Times New Roman" panose="02020603050405020304" pitchFamily="18" charset="0"/>
                <a:cs typeface="Times New Roman" panose="02020603050405020304" pitchFamily="18" charset="0"/>
              </a:rPr>
              <a:t>Rd.(road)  n.</a:t>
            </a:r>
            <a:r>
              <a:rPr lang="zh-CN" altLang="en-US" sz="2000" b="0" dirty="0">
                <a:solidFill>
                  <a:srgbClr val="282917"/>
                </a:solidFill>
                <a:latin typeface="Times New Roman" panose="02020603050405020304" pitchFamily="18" charset="0"/>
                <a:cs typeface="Times New Roman" panose="02020603050405020304" pitchFamily="18" charset="0"/>
              </a:rPr>
              <a:t>路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p:txBody>
          <a:bodyPr vert="horz" wrap="square" lIns="91440" tIns="45720" rIns="91440" bIns="45720" anchor="ctr" anchorCtr="0"/>
          <a:p>
            <a:r>
              <a:rPr lang="zh-CN" altLang="en-US" sz="2400" i="1" dirty="0">
                <a:solidFill>
                  <a:srgbClr val="282917"/>
                </a:solidFill>
                <a:latin typeface="Times New Roman" panose="02020603050405020304" pitchFamily="18" charset="0"/>
                <a:cs typeface="Times New Roman" panose="02020603050405020304" pitchFamily="18" charset="0"/>
              </a:rPr>
              <a:t>Case 2: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14339" name="内容占位符 2"/>
          <p:cNvSpPr>
            <a:spLocks noGrp="1"/>
          </p:cNvSpPr>
          <p:nvPr>
            <p:ph idx="1"/>
          </p:nvPr>
        </p:nvSpPr>
        <p:spPr>
          <a:xfrm>
            <a:off x="877888" y="1076325"/>
            <a:ext cx="7961312" cy="5440363"/>
          </a:xfrm>
        </p:spPr>
        <p:txBody>
          <a:bodyPr vert="horz" wrap="square" lIns="91440" tIns="45720" rIns="91440" bIns="45720" anchor="t" anchorCtr="0"/>
          <a:p>
            <a:pPr marL="0" indent="0" algn="ctr">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ctr">
              <a:buNone/>
            </a:pPr>
            <a:r>
              <a:rPr lang="zh-CN" altLang="en-US" sz="2000" dirty="0">
                <a:solidFill>
                  <a:srgbClr val="282917"/>
                </a:solidFill>
                <a:latin typeface="Times New Roman" panose="02020603050405020304" pitchFamily="18" charset="0"/>
                <a:cs typeface="Times New Roman" panose="02020603050405020304" pitchFamily="18" charset="0"/>
              </a:rPr>
              <a:t>Guangdong New Orange Toy Co., Ltd </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ctr">
              <a:buNone/>
            </a:pPr>
            <a:r>
              <a:rPr lang="zh-CN" altLang="en-US" sz="2000" b="0" dirty="0">
                <a:solidFill>
                  <a:srgbClr val="282917"/>
                </a:solidFill>
                <a:latin typeface="Times New Roman" panose="02020603050405020304" pitchFamily="18" charset="0"/>
                <a:cs typeface="Times New Roman" panose="02020603050405020304" pitchFamily="18" charset="0"/>
              </a:rPr>
              <a:t>  </a:t>
            </a:r>
            <a:br>
              <a:rPr lang="zh-CN" altLang="en-US" sz="2000" b="0" dirty="0">
                <a:solidFill>
                  <a:srgbClr val="282917"/>
                </a:solidFill>
                <a:latin typeface="Times New Roman" panose="02020603050405020304" pitchFamily="18" charset="0"/>
                <a:cs typeface="Times New Roman" panose="02020603050405020304" pitchFamily="18" charset="0"/>
              </a:rPr>
            </a:br>
            <a:r>
              <a:rPr lang="zh-CN" altLang="en-US" sz="2000" b="0" dirty="0">
                <a:solidFill>
                  <a:srgbClr val="282917"/>
                </a:solidFill>
                <a:latin typeface="Times New Roman" panose="02020603050405020304" pitchFamily="18" charset="0"/>
                <a:cs typeface="Times New Roman" panose="02020603050405020304" pitchFamily="18" charset="0"/>
              </a:rPr>
              <a:t>Email:ken@neworagetoy.com</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ctr">
              <a:buNone/>
            </a:pPr>
            <a:r>
              <a:rPr lang="zh-CN" altLang="en-US" sz="2000" b="0" dirty="0">
                <a:solidFill>
                  <a:srgbClr val="282917"/>
                </a:solidFill>
                <a:latin typeface="Times New Roman" panose="02020603050405020304" pitchFamily="18" charset="0"/>
                <a:cs typeface="Times New Roman" panose="02020603050405020304" pitchFamily="18" charset="0"/>
              </a:rPr>
              <a:t>Mobile: +86 15886666333</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ctr">
              <a:buNone/>
            </a:pPr>
            <a:r>
              <a:rPr lang="zh-CN" altLang="en-US" sz="2000" b="0" dirty="0">
                <a:solidFill>
                  <a:srgbClr val="282917"/>
                </a:solidFill>
                <a:latin typeface="Times New Roman" panose="02020603050405020304" pitchFamily="18" charset="0"/>
                <a:cs typeface="Times New Roman" panose="02020603050405020304" pitchFamily="18" charset="0"/>
              </a:rPr>
              <a:t>Whatsapp: +86 15886666333</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ctr">
              <a:buNone/>
            </a:pPr>
            <a:r>
              <a:rPr lang="zh-CN" altLang="en-US" sz="2000" b="0" dirty="0">
                <a:solidFill>
                  <a:srgbClr val="282917"/>
                </a:solidFill>
                <a:latin typeface="Times New Roman" panose="02020603050405020304" pitchFamily="18" charset="0"/>
                <a:cs typeface="Times New Roman" panose="02020603050405020304" pitchFamily="18" charset="0"/>
              </a:rPr>
              <a:t>Skype: neworange-ken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just">
              <a:buNone/>
            </a:pPr>
            <a:endParaRPr lang="zh-CN" altLang="en-US" sz="2000" dirty="0">
              <a:latin typeface="Times New Roman" panose="02020603050405020304" pitchFamily="18" charset="0"/>
              <a:ea typeface="Times New Roman" panose="02020603050405020304" pitchFamily="18" charset="0"/>
            </a:endParaRPr>
          </a:p>
        </p:txBody>
      </p:sp>
      <p:cxnSp>
        <p:nvCxnSpPr>
          <p:cNvPr id="14340" name="AutoShape 11"/>
          <p:cNvCxnSpPr/>
          <p:nvPr/>
        </p:nvCxnSpPr>
        <p:spPr>
          <a:xfrm flipH="1">
            <a:off x="23813" y="36513"/>
            <a:ext cx="542925" cy="127000"/>
          </a:xfrm>
          <a:prstGeom prst="straightConnector1">
            <a:avLst/>
          </a:prstGeom>
          <a:ln w="9525" cap="flat" cmpd="sng">
            <a:solidFill>
              <a:srgbClr val="4F81BD"/>
            </a:solidFill>
            <a:prstDash val="solid"/>
            <a:headEnd type="none" w="med" len="med"/>
            <a:tailEnd type="triangle" w="med" len="med"/>
          </a:ln>
        </p:spPr>
      </p:cxnSp>
      <p:pic>
        <p:nvPicPr>
          <p:cNvPr id="14341" name="图片 3"/>
          <p:cNvPicPr>
            <a:picLocks noChangeAspect="1"/>
          </p:cNvPicPr>
          <p:nvPr/>
        </p:nvPicPr>
        <p:blipFill>
          <a:blip r:embed="rId1"/>
          <a:stretch>
            <a:fillRect/>
          </a:stretch>
        </p:blipFill>
        <p:spPr>
          <a:xfrm>
            <a:off x="4197350" y="1966913"/>
            <a:ext cx="1322388" cy="438150"/>
          </a:xfrm>
          <a:prstGeom prst="rect">
            <a:avLst/>
          </a:prstGeom>
          <a:noFill/>
          <a:ln w="9525">
            <a:noFill/>
          </a:ln>
        </p:spPr>
      </p:pic>
      <p:pic>
        <p:nvPicPr>
          <p:cNvPr id="14342" name="图片 4"/>
          <p:cNvPicPr>
            <a:picLocks noChangeAspect="1"/>
          </p:cNvPicPr>
          <p:nvPr/>
        </p:nvPicPr>
        <p:blipFill>
          <a:blip r:embed="rId2"/>
          <a:stretch>
            <a:fillRect/>
          </a:stretch>
        </p:blipFill>
        <p:spPr>
          <a:xfrm>
            <a:off x="1482725" y="1328738"/>
            <a:ext cx="904875" cy="638175"/>
          </a:xfrm>
          <a:prstGeom prst="rect">
            <a:avLst/>
          </a:prstGeom>
          <a:noFill/>
          <a:ln w="9525">
            <a:noFill/>
          </a:ln>
        </p:spPr>
      </p:pic>
      <p:sp>
        <p:nvSpPr>
          <p:cNvPr id="14343" name="矩形 12"/>
          <p:cNvSpPr/>
          <p:nvPr/>
        </p:nvSpPr>
        <p:spPr>
          <a:xfrm>
            <a:off x="6310313" y="793750"/>
            <a:ext cx="2703512" cy="53498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ctr" eaLnBrk="1" hangingPunct="1"/>
            <a:r>
              <a:rPr lang="en-US" altLang="zh-CN" b="0" dirty="0">
                <a:solidFill>
                  <a:srgbClr val="282917"/>
                </a:solidFill>
                <a:latin typeface="Times New Roman" panose="02020603050405020304" pitchFamily="18" charset="0"/>
                <a:cs typeface="Times New Roman" panose="02020603050405020304" pitchFamily="18" charset="0"/>
              </a:rPr>
              <a:t>Company’s name and logo</a:t>
            </a:r>
            <a:endParaRPr lang="zh-CN" altLang="en-US" b="0" dirty="0">
              <a:solidFill>
                <a:srgbClr val="282917"/>
              </a:solidFill>
              <a:latin typeface="Times New Roman" panose="02020603050405020304" pitchFamily="18" charset="0"/>
              <a:ea typeface="Times New Roman" panose="02020603050405020304" pitchFamily="18" charset="0"/>
            </a:endParaRPr>
          </a:p>
        </p:txBody>
      </p:sp>
      <p:sp>
        <p:nvSpPr>
          <p:cNvPr id="14344" name="矩形 14"/>
          <p:cNvSpPr/>
          <p:nvPr/>
        </p:nvSpPr>
        <p:spPr>
          <a:xfrm>
            <a:off x="6276975" y="1927225"/>
            <a:ext cx="2562225" cy="53498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ctr" eaLnBrk="1" hangingPunct="1"/>
            <a:r>
              <a:rPr lang="en-US" altLang="zh-CN" b="0" dirty="0">
                <a:solidFill>
                  <a:srgbClr val="282917"/>
                </a:solidFill>
                <a:latin typeface="Times New Roman" panose="02020603050405020304" pitchFamily="18" charset="0"/>
                <a:cs typeface="Times New Roman" panose="02020603050405020304" pitchFamily="18" charset="0"/>
              </a:rPr>
              <a:t>Name and position</a:t>
            </a:r>
            <a:endParaRPr lang="zh-CN" altLang="en-US" b="0" dirty="0">
              <a:solidFill>
                <a:srgbClr val="282917"/>
              </a:solidFill>
              <a:latin typeface="Times New Roman" panose="02020603050405020304" pitchFamily="18" charset="0"/>
              <a:ea typeface="Times New Roman" panose="02020603050405020304" pitchFamily="18" charset="0"/>
            </a:endParaRPr>
          </a:p>
        </p:txBody>
      </p:sp>
      <p:sp>
        <p:nvSpPr>
          <p:cNvPr id="14345" name="矩形 15"/>
          <p:cNvSpPr/>
          <p:nvPr/>
        </p:nvSpPr>
        <p:spPr>
          <a:xfrm>
            <a:off x="6165850" y="4214813"/>
            <a:ext cx="2562225" cy="534987"/>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ctr" eaLnBrk="1" hangingPunct="1"/>
            <a:r>
              <a:rPr lang="en-US" altLang="zh-CN" b="0" dirty="0">
                <a:solidFill>
                  <a:srgbClr val="282917"/>
                </a:solidFill>
                <a:latin typeface="Times New Roman" panose="02020603050405020304" pitchFamily="18" charset="0"/>
                <a:cs typeface="Times New Roman" panose="02020603050405020304" pitchFamily="18" charset="0"/>
              </a:rPr>
              <a:t>Contact information</a:t>
            </a:r>
            <a:endParaRPr lang="zh-CN" altLang="en-US" b="0" dirty="0">
              <a:solidFill>
                <a:srgbClr val="282917"/>
              </a:solidFill>
              <a:latin typeface="Times New Roman" panose="02020603050405020304" pitchFamily="18" charset="0"/>
              <a:ea typeface="Times New Roman" panose="02020603050405020304" pitchFamily="18" charset="0"/>
            </a:endParaRPr>
          </a:p>
        </p:txBody>
      </p:sp>
      <p:cxnSp>
        <p:nvCxnSpPr>
          <p:cNvPr id="14346" name="直接箭头连接符 16"/>
          <p:cNvCxnSpPr/>
          <p:nvPr/>
        </p:nvCxnSpPr>
        <p:spPr>
          <a:xfrm flipH="1">
            <a:off x="5519738" y="1195388"/>
            <a:ext cx="781050" cy="133350"/>
          </a:xfrm>
          <a:prstGeom prst="straightConnector1">
            <a:avLst/>
          </a:prstGeom>
          <a:ln w="9525" cap="flat" cmpd="sng">
            <a:solidFill>
              <a:srgbClr val="7A4DCA"/>
            </a:solidFill>
            <a:prstDash val="solid"/>
            <a:headEnd type="none" w="med" len="med"/>
            <a:tailEnd type="arrow" w="med" len="med"/>
          </a:ln>
        </p:spPr>
      </p:cxnSp>
      <p:cxnSp>
        <p:nvCxnSpPr>
          <p:cNvPr id="14347" name="直接箭头连接符 17"/>
          <p:cNvCxnSpPr/>
          <p:nvPr/>
        </p:nvCxnSpPr>
        <p:spPr>
          <a:xfrm flipH="1">
            <a:off x="5627688" y="2184400"/>
            <a:ext cx="661987" cy="34925"/>
          </a:xfrm>
          <a:prstGeom prst="straightConnector1">
            <a:avLst/>
          </a:prstGeom>
          <a:ln w="9525" cap="flat" cmpd="sng">
            <a:solidFill>
              <a:srgbClr val="7A4DCA"/>
            </a:solidFill>
            <a:prstDash val="solid"/>
            <a:headEnd type="none" w="med" len="med"/>
            <a:tailEnd type="arrow" w="med" len="med"/>
          </a:ln>
        </p:spPr>
      </p:cxnSp>
      <p:cxnSp>
        <p:nvCxnSpPr>
          <p:cNvPr id="14348" name="直接箭头连接符 19"/>
          <p:cNvCxnSpPr/>
          <p:nvPr/>
        </p:nvCxnSpPr>
        <p:spPr>
          <a:xfrm flipH="1" flipV="1">
            <a:off x="5424488" y="4006850"/>
            <a:ext cx="741362" cy="363538"/>
          </a:xfrm>
          <a:prstGeom prst="straightConnector1">
            <a:avLst/>
          </a:prstGeom>
          <a:ln w="9525" cap="flat" cmpd="sng">
            <a:solidFill>
              <a:srgbClr val="7A4DCA"/>
            </a:solidFill>
            <a:prstDash val="solid"/>
            <a:headEnd type="none" w="med" len="med"/>
            <a:tailEnd type="arrow" w="med" len="med"/>
          </a:ln>
        </p:spPr>
      </p:cxnSp>
    </p:spTree>
  </p:cSld>
  <p:clrMapOvr>
    <a:masterClrMapping/>
  </p:clrMapOvr>
  <p:transition>
    <p:sndAc>
      <p:stSnd>
        <p:snd r:embed="rId3"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内容占位符 1"/>
          <p:cNvPicPr>
            <a:picLocks noGrp="1" noChangeAspect="1"/>
          </p:cNvPicPr>
          <p:nvPr>
            <p:ph idx="1"/>
          </p:nvPr>
        </p:nvPicPr>
        <p:blipFill>
          <a:blip r:embed="rId1"/>
          <a:srcRect/>
          <a:stretch>
            <a:fillRect/>
          </a:stretch>
        </p:blipFill>
        <p:spPr>
          <a:xfrm>
            <a:off x="1541463" y="1184275"/>
            <a:ext cx="5251450" cy="2616200"/>
          </a:xfrm>
        </p:spPr>
      </p:pic>
      <p:sp>
        <p:nvSpPr>
          <p:cNvPr id="15363" name="矩形 6"/>
          <p:cNvSpPr/>
          <p:nvPr/>
        </p:nvSpPr>
        <p:spPr>
          <a:xfrm>
            <a:off x="5402263" y="649288"/>
            <a:ext cx="2562225" cy="534987"/>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ctr" eaLnBrk="1" hangingPunct="1"/>
            <a:r>
              <a:rPr lang="en-US" altLang="zh-CN" b="0" dirty="0">
                <a:solidFill>
                  <a:srgbClr val="282917"/>
                </a:solidFill>
                <a:latin typeface="Times New Roman" panose="02020603050405020304" pitchFamily="18" charset="0"/>
                <a:cs typeface="Times New Roman" panose="02020603050405020304" pitchFamily="18" charset="0"/>
              </a:rPr>
              <a:t>On the reverse side </a:t>
            </a:r>
            <a:endParaRPr lang="zh-CN" altLang="en-US" b="0" dirty="0">
              <a:solidFill>
                <a:srgbClr val="282917"/>
              </a:solidFill>
              <a:latin typeface="Times New Roman" panose="02020603050405020304" pitchFamily="18" charset="0"/>
              <a:ea typeface="Times New Roman" panose="02020603050405020304" pitchFamily="18" charset="0"/>
            </a:endParaRPr>
          </a:p>
        </p:txBody>
      </p:sp>
      <p:sp>
        <p:nvSpPr>
          <p:cNvPr id="15364" name="矩形 7"/>
          <p:cNvSpPr/>
          <p:nvPr/>
        </p:nvSpPr>
        <p:spPr>
          <a:xfrm>
            <a:off x="4081463" y="4025900"/>
            <a:ext cx="4333875" cy="176212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just" eaLnBrk="1" hangingPunct="1"/>
            <a:r>
              <a:rPr lang="en-US" altLang="zh-CN" b="0" dirty="0">
                <a:solidFill>
                  <a:srgbClr val="282917"/>
                </a:solidFill>
                <a:latin typeface="Times New Roman" panose="02020603050405020304" pitchFamily="18" charset="0"/>
                <a:cs typeface="Times New Roman" panose="02020603050405020304" pitchFamily="18" charset="0"/>
              </a:rPr>
              <a:t>The name card can be one-side or two-side. For the latter one, the front side may be of the usual contents whereas the back side is the company’s introduction or advertising slogan. </a:t>
            </a:r>
            <a:endParaRPr lang="zh-CN" altLang="en-US" b="0" dirty="0">
              <a:solidFill>
                <a:srgbClr val="282917"/>
              </a:solidFill>
              <a:latin typeface="Times New Roman" panose="02020603050405020304" pitchFamily="18" charset="0"/>
              <a:ea typeface="Times New Roman" panose="02020603050405020304" pitchFamily="18" charset="0"/>
            </a:endParaRPr>
          </a:p>
        </p:txBody>
      </p:sp>
      <p:cxnSp>
        <p:nvCxnSpPr>
          <p:cNvPr id="15365" name="直接箭头连接符 8"/>
          <p:cNvCxnSpPr/>
          <p:nvPr/>
        </p:nvCxnSpPr>
        <p:spPr>
          <a:xfrm flipH="1">
            <a:off x="4687888" y="1184275"/>
            <a:ext cx="714375" cy="525463"/>
          </a:xfrm>
          <a:prstGeom prst="straightConnector1">
            <a:avLst/>
          </a:prstGeom>
          <a:ln w="9525" cap="flat" cmpd="sng">
            <a:solidFill>
              <a:srgbClr val="7A4DCA"/>
            </a:solidFill>
            <a:prstDash val="solid"/>
            <a:headEnd type="none" w="med" len="med"/>
            <a:tailEnd type="arrow" w="med" len="med"/>
          </a:ln>
        </p:spPr>
      </p:cxnSp>
      <p:cxnSp>
        <p:nvCxnSpPr>
          <p:cNvPr id="15366" name="直接箭头连接符 10"/>
          <p:cNvCxnSpPr/>
          <p:nvPr/>
        </p:nvCxnSpPr>
        <p:spPr>
          <a:xfrm flipH="1" flipV="1">
            <a:off x="6134100" y="3573463"/>
            <a:ext cx="1003300" cy="452437"/>
          </a:xfrm>
          <a:prstGeom prst="straightConnector1">
            <a:avLst/>
          </a:prstGeom>
          <a:ln w="9525" cap="flat" cmpd="sng">
            <a:solidFill>
              <a:srgbClr val="7A4DCA"/>
            </a:solidFill>
            <a:prstDash val="solid"/>
            <a:headEnd type="none" w="med" len="med"/>
            <a:tailEnd type="arrow" w="med" len="med"/>
          </a:ln>
        </p:spPr>
      </p:cxnSp>
    </p:spTree>
  </p:cSld>
  <p:clrMapOvr>
    <a:masterClrMapping/>
  </p:clrMapOvr>
  <p:transition>
    <p:sndAc>
      <p:stSnd>
        <p:snd r:embed="rId2"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952500" y="522288"/>
            <a:ext cx="8589963" cy="1011237"/>
          </a:xfrm>
        </p:spPr>
        <p:txBody>
          <a:bodyPr vert="horz" wrap="square" lIns="91440" tIns="45720" rIns="91440" bIns="45720" anchor="ctr" anchorCtr="0"/>
          <a:p>
            <a:r>
              <a:rPr lang="zh-CN" altLang="en-US" sz="2400" i="1" dirty="0">
                <a:solidFill>
                  <a:srgbClr val="282917"/>
                </a:solidFill>
              </a:rPr>
              <a:t>Task 3 </a:t>
            </a:r>
            <a:br>
              <a:rPr lang="zh-CN" altLang="en-US" sz="2400" dirty="0">
                <a:solidFill>
                  <a:srgbClr val="282917"/>
                </a:solidFill>
              </a:rPr>
            </a:br>
            <a:r>
              <a:rPr lang="zh-CN" altLang="en-US" sz="2400" dirty="0">
                <a:solidFill>
                  <a:srgbClr val="282917"/>
                </a:solidFill>
              </a:rPr>
              <a:t>Directions: Read the sample and summarize the writing process.</a:t>
            </a:r>
            <a:br>
              <a:rPr lang="zh-CN" altLang="en-US" sz="2400" dirty="0">
                <a:solidFill>
                  <a:srgbClr val="282917"/>
                </a:solidFill>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16387" name="内容占位符 2"/>
          <p:cNvSpPr>
            <a:spLocks noGrp="1"/>
          </p:cNvSpPr>
          <p:nvPr>
            <p:ph idx="1"/>
          </p:nvPr>
        </p:nvSpPr>
        <p:spPr>
          <a:xfrm>
            <a:off x="952500" y="1068705"/>
            <a:ext cx="7961313" cy="5124450"/>
          </a:xfrm>
        </p:spPr>
        <p:txBody>
          <a:bodyPr vert="horz" wrap="square" lIns="91440" tIns="45720" rIns="91440" bIns="45720" anchor="t" anchorCtr="0"/>
          <a:p>
            <a:pPr>
              <a:buNone/>
            </a:pPr>
            <a:endParaRPr lang="zh-CN" altLang="en-US" sz="2000" dirty="0">
              <a:solidFill>
                <a:srgbClr val="282917"/>
              </a:solidFill>
            </a:endParaRPr>
          </a:p>
          <a:p>
            <a:pPr>
              <a:lnSpc>
                <a:spcPct val="220000"/>
              </a:lnSpc>
              <a:buNone/>
            </a:pPr>
            <a:r>
              <a:rPr lang="zh-CN" altLang="en-US" sz="2000" dirty="0">
                <a:solidFill>
                  <a:srgbClr val="282917"/>
                </a:solidFill>
              </a:rPr>
              <a:t>      </a:t>
            </a:r>
            <a:r>
              <a:rPr lang="zh-CN" altLang="en-US" sz="2000" b="0" dirty="0">
                <a:solidFill>
                  <a:srgbClr val="282917"/>
                </a:solidFill>
              </a:rPr>
              <a:t>Step 1: </a:t>
            </a:r>
            <a:r>
              <a:rPr lang="zh-CN" altLang="en-US" sz="2000" b="0" u="sng" dirty="0">
                <a:solidFill>
                  <a:srgbClr val="282917"/>
                </a:solidFill>
              </a:rPr>
              <a:t>     </a:t>
            </a:r>
            <a:r>
              <a:rPr lang="zh-CN" altLang="en-US" sz="2000" b="0" dirty="0">
                <a:solidFill>
                  <a:srgbClr val="282917"/>
                </a:solidFill>
              </a:rPr>
              <a:t>                                           </a:t>
            </a:r>
            <a:endParaRPr lang="zh-CN" altLang="en-US" sz="2000" b="0" dirty="0">
              <a:solidFill>
                <a:srgbClr val="282917"/>
              </a:solidFill>
            </a:endParaRPr>
          </a:p>
          <a:p>
            <a:pPr>
              <a:lnSpc>
                <a:spcPct val="220000"/>
              </a:lnSpc>
              <a:buNone/>
            </a:pPr>
            <a:r>
              <a:rPr lang="zh-CN" altLang="en-US" sz="2000" b="0" dirty="0">
                <a:solidFill>
                  <a:srgbClr val="282917"/>
                </a:solidFill>
              </a:rPr>
              <a:t>      Step 2: </a:t>
            </a:r>
            <a:endParaRPr lang="zh-CN" altLang="en-US" sz="2000" b="0" dirty="0">
              <a:solidFill>
                <a:srgbClr val="282917"/>
              </a:solidFill>
            </a:endParaRPr>
          </a:p>
          <a:p>
            <a:pPr>
              <a:lnSpc>
                <a:spcPct val="150000"/>
              </a:lnSpc>
              <a:buNone/>
            </a:pPr>
            <a:r>
              <a:rPr lang="zh-CN" altLang="en-US" sz="2000" b="0" u="sng" dirty="0">
                <a:solidFill>
                  <a:srgbClr val="282917"/>
                </a:solidFill>
              </a:rPr>
              <a:t>                                             </a:t>
            </a:r>
            <a:endParaRPr lang="zh-CN" altLang="en-US" sz="2000" b="0" dirty="0">
              <a:solidFill>
                <a:srgbClr val="282917"/>
              </a:solidFill>
            </a:endParaRPr>
          </a:p>
          <a:p>
            <a:pPr>
              <a:lnSpc>
                <a:spcPct val="150000"/>
              </a:lnSpc>
              <a:buNone/>
            </a:pPr>
            <a:r>
              <a:rPr lang="zh-CN" altLang="en-US" sz="2000" b="0" dirty="0">
                <a:solidFill>
                  <a:srgbClr val="282917"/>
                </a:solidFill>
              </a:rPr>
              <a:t>      Step 3: </a:t>
            </a:r>
            <a:r>
              <a:rPr lang="zh-CN" altLang="en-US" sz="2000" b="0" u="sng" dirty="0">
                <a:solidFill>
                  <a:srgbClr val="282917"/>
                </a:solidFill>
              </a:rPr>
              <a:t>                                             </a:t>
            </a:r>
            <a:endParaRPr lang="zh-CN" altLang="en-US" sz="2000" b="0" dirty="0">
              <a:solidFill>
                <a:srgbClr val="282917"/>
              </a:solidFill>
            </a:endParaRPr>
          </a:p>
          <a:p>
            <a:pPr>
              <a:lnSpc>
                <a:spcPct val="200000"/>
              </a:lnSpc>
              <a:buNone/>
            </a:pPr>
            <a:r>
              <a:rPr lang="zh-CN" altLang="en-US" sz="2000" b="0" dirty="0">
                <a:solidFill>
                  <a:srgbClr val="282917"/>
                </a:solidFill>
              </a:rPr>
              <a:t>      </a:t>
            </a:r>
            <a:endParaRPr lang="zh-CN" altLang="en-US" sz="2000" b="0" dirty="0">
              <a:solidFill>
                <a:srgbClr val="282917"/>
              </a:solidFill>
            </a:endParaRPr>
          </a:p>
        </p:txBody>
      </p:sp>
      <p:cxnSp>
        <p:nvCxnSpPr>
          <p:cNvPr id="16388" name="直接连接符 4"/>
          <p:cNvCxnSpPr/>
          <p:nvPr/>
        </p:nvCxnSpPr>
        <p:spPr>
          <a:xfrm flipV="1">
            <a:off x="2551113" y="2093913"/>
            <a:ext cx="4248150" cy="30162"/>
          </a:xfrm>
          <a:prstGeom prst="line">
            <a:avLst/>
          </a:prstGeom>
          <a:ln w="9525" cap="flat" cmpd="sng">
            <a:solidFill>
              <a:srgbClr val="282917"/>
            </a:solidFill>
            <a:prstDash val="solid"/>
            <a:headEnd type="none" w="med" len="med"/>
            <a:tailEnd type="none" w="med" len="med"/>
          </a:ln>
        </p:spPr>
      </p:cxnSp>
      <p:cxnSp>
        <p:nvCxnSpPr>
          <p:cNvPr id="16389" name="直接连接符 6"/>
          <p:cNvCxnSpPr/>
          <p:nvPr/>
        </p:nvCxnSpPr>
        <p:spPr>
          <a:xfrm flipV="1">
            <a:off x="2571750" y="2492375"/>
            <a:ext cx="4241800" cy="19050"/>
          </a:xfrm>
          <a:prstGeom prst="line">
            <a:avLst/>
          </a:prstGeom>
          <a:ln w="9525" cap="flat" cmpd="sng">
            <a:solidFill>
              <a:srgbClr val="282917"/>
            </a:solidFill>
            <a:prstDash val="solid"/>
            <a:headEnd type="none" w="med" len="med"/>
            <a:tailEnd type="none" w="med" len="med"/>
          </a:ln>
        </p:spPr>
      </p:cxnSp>
      <p:cxnSp>
        <p:nvCxnSpPr>
          <p:cNvPr id="16390" name="直接连接符 7"/>
          <p:cNvCxnSpPr/>
          <p:nvPr/>
        </p:nvCxnSpPr>
        <p:spPr>
          <a:xfrm flipV="1">
            <a:off x="2555875" y="2890838"/>
            <a:ext cx="4287838" cy="19050"/>
          </a:xfrm>
          <a:prstGeom prst="line">
            <a:avLst/>
          </a:prstGeom>
          <a:ln w="9525" cap="flat" cmpd="sng">
            <a:solidFill>
              <a:srgbClr val="282917"/>
            </a:solidFill>
            <a:prstDash val="solid"/>
            <a:headEnd type="none" w="med" len="med"/>
            <a:tailEnd type="none" w="med" len="med"/>
          </a:ln>
        </p:spPr>
      </p:cxnSp>
      <p:cxnSp>
        <p:nvCxnSpPr>
          <p:cNvPr id="2" name="直接连接符 7"/>
          <p:cNvCxnSpPr/>
          <p:nvPr/>
        </p:nvCxnSpPr>
        <p:spPr>
          <a:xfrm flipV="1">
            <a:off x="2531745" y="3363913"/>
            <a:ext cx="4287838" cy="19050"/>
          </a:xfrm>
          <a:prstGeom prst="line">
            <a:avLst/>
          </a:prstGeom>
          <a:ln w="9525" cap="flat" cmpd="sng">
            <a:solidFill>
              <a:srgbClr val="282917"/>
            </a:solidFill>
            <a:prstDash val="solid"/>
            <a:headEnd type="none" w="med" len="med"/>
            <a:tailEnd type="none" w="med" len="med"/>
          </a:ln>
        </p:spPr>
      </p:cxnSp>
      <p:cxnSp>
        <p:nvCxnSpPr>
          <p:cNvPr id="3" name="直接连接符 7"/>
          <p:cNvCxnSpPr/>
          <p:nvPr/>
        </p:nvCxnSpPr>
        <p:spPr>
          <a:xfrm flipV="1">
            <a:off x="2525395" y="3836988"/>
            <a:ext cx="4287838" cy="19050"/>
          </a:xfrm>
          <a:prstGeom prst="line">
            <a:avLst/>
          </a:prstGeom>
          <a:ln w="9525" cap="flat" cmpd="sng">
            <a:solidFill>
              <a:srgbClr val="282917"/>
            </a:solidFill>
            <a:prstDash val="solid"/>
            <a:headEnd type="none" w="med" len="med"/>
            <a:tailEnd type="none" w="med" len="med"/>
          </a:ln>
        </p:spPr>
      </p:cxnSp>
      <p:cxnSp>
        <p:nvCxnSpPr>
          <p:cNvPr id="4" name="直接连接符 7"/>
          <p:cNvCxnSpPr/>
          <p:nvPr/>
        </p:nvCxnSpPr>
        <p:spPr>
          <a:xfrm flipV="1">
            <a:off x="2531745" y="4310063"/>
            <a:ext cx="4287838" cy="19050"/>
          </a:xfrm>
          <a:prstGeom prst="line">
            <a:avLst/>
          </a:prstGeom>
          <a:ln w="9525" cap="flat" cmpd="sng">
            <a:solidFill>
              <a:srgbClr val="282917"/>
            </a:solidFill>
            <a:prstDash val="solid"/>
            <a:headEnd type="none" w="med" len="med"/>
            <a:tailEnd type="none" w="med" len="med"/>
          </a:ln>
        </p:spPr>
      </p:cxnSp>
      <p:sp>
        <p:nvSpPr>
          <p:cNvPr id="18435" name="内容占位符 2"/>
          <p:cNvSpPr>
            <a:spLocks noGrp="1"/>
          </p:cNvSpPr>
          <p:nvPr/>
        </p:nvSpPr>
        <p:spPr>
          <a:xfrm>
            <a:off x="2177415" y="1648460"/>
            <a:ext cx="6977380"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a:lstStyle>
          <a:p>
            <a:pPr>
              <a:lnSpc>
                <a:spcPct val="120000"/>
              </a:lnSpc>
              <a:buNone/>
            </a:pPr>
            <a:r>
              <a:rPr lang="en-US" altLang="zh-CN" sz="2000" b="0" dirty="0">
                <a:latin typeface="Times New Roman" panose="02020603050405020304" pitchFamily="18" charset="0"/>
                <a:cs typeface="Times New Roman" panose="02020603050405020304" pitchFamily="18" charset="0"/>
              </a:rPr>
              <a:t>1.Personal employment organization is located above or in the upper left corner of a name card.</a:t>
            </a:r>
            <a:endParaRPr lang="en-US" altLang="zh-CN" sz="2000" b="0" dirty="0">
              <a:latin typeface="Times New Roman" panose="02020603050405020304" pitchFamily="18" charset="0"/>
              <a:cs typeface="Times New Roman" panose="02020603050405020304" pitchFamily="18" charset="0"/>
            </a:endParaRPr>
          </a:p>
          <a:p>
            <a:pPr>
              <a:lnSpc>
                <a:spcPct val="120000"/>
              </a:lnSpc>
              <a:buNone/>
            </a:pPr>
            <a:r>
              <a:rPr lang="en-US" altLang="zh-CN" sz="2000" b="0" dirty="0">
                <a:latin typeface="Times New Roman" panose="02020603050405020304" pitchFamily="18" charset="0"/>
                <a:cs typeface="Times New Roman" panose="02020603050405020304" pitchFamily="18" charset="0"/>
              </a:rPr>
              <a:t>2. Personal name is located in the middle of a name card.</a:t>
            </a:r>
            <a:endParaRPr lang="en-US" altLang="zh-CN" sz="2000" b="0" dirty="0">
              <a:latin typeface="Times New Roman" panose="02020603050405020304" pitchFamily="18" charset="0"/>
              <a:cs typeface="Times New Roman" panose="02020603050405020304" pitchFamily="18" charset="0"/>
            </a:endParaRPr>
          </a:p>
          <a:p>
            <a:pPr>
              <a:lnSpc>
                <a:spcPct val="120000"/>
              </a:lnSpc>
              <a:buNone/>
            </a:pPr>
            <a:r>
              <a:rPr lang="en-US" altLang="zh-CN" sz="2000" b="0" dirty="0">
                <a:latin typeface="Times New Roman" panose="02020603050405020304" pitchFamily="18" charset="0"/>
                <a:cs typeface="Times New Roman" panose="02020603050405020304" pitchFamily="18" charset="0"/>
              </a:rPr>
              <a:t>  Title is located in the middle of a name card, under the name.</a:t>
            </a:r>
            <a:endParaRPr lang="en-US" altLang="zh-CN" sz="2000" b="0" dirty="0">
              <a:latin typeface="Times New Roman" panose="02020603050405020304" pitchFamily="18" charset="0"/>
              <a:cs typeface="Times New Roman" panose="02020603050405020304" pitchFamily="18" charset="0"/>
            </a:endParaRPr>
          </a:p>
          <a:p>
            <a:pPr>
              <a:lnSpc>
                <a:spcPct val="120000"/>
              </a:lnSpc>
              <a:buNone/>
            </a:pPr>
            <a:r>
              <a:rPr lang="en-US" altLang="zh-CN" sz="2000" b="0" dirty="0">
                <a:latin typeface="Times New Roman" panose="02020603050405020304" pitchFamily="18" charset="0"/>
                <a:cs typeface="Times New Roman" panose="02020603050405020304" pitchFamily="18" charset="0"/>
              </a:rPr>
              <a:t>3. Contact information is located at the bottom of a name card.</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p:nvPr/>
        </p:nvSpPr>
        <p:spPr>
          <a:xfrm>
            <a:off x="1203325" y="1587500"/>
            <a:ext cx="7400925" cy="239712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buFont typeface="Wingdings" panose="05000000000000000000" pitchFamily="2" charset="2"/>
            </a:pPr>
            <a:r>
              <a:rPr lang="zh-CN" altLang="en-US" sz="2000" dirty="0">
                <a:solidFill>
                  <a:srgbClr val="282917"/>
                </a:solidFill>
                <a:latin typeface="Times New Roman" panose="02020603050405020304" pitchFamily="18" charset="0"/>
                <a:cs typeface="Times New Roman" panose="02020603050405020304" pitchFamily="18" charset="0"/>
              </a:rPr>
              <a:t>Notes注释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buFont typeface="Wingdings" panose="05000000000000000000" pitchFamily="2" charset="2"/>
            </a:pPr>
            <a:r>
              <a:rPr lang="zh-CN" altLang="en-US" sz="2000" b="0" dirty="0">
                <a:latin typeface="Times New Roman" panose="02020603050405020304" pitchFamily="18" charset="0"/>
                <a:cs typeface="Times New Roman" panose="02020603050405020304" pitchFamily="18" charset="0"/>
              </a:rPr>
              <a:t>Corp. (corporation)  n.公司     </a:t>
            </a:r>
            <a:endParaRPr lang="zh-CN" altLang="en-US" sz="2000" b="0" dirty="0">
              <a:latin typeface="Times New Roman" panose="02020603050405020304" pitchFamily="18" charset="0"/>
              <a:cs typeface="Times New Roman" panose="02020603050405020304" pitchFamily="18" charset="0"/>
            </a:endParaRPr>
          </a:p>
          <a:p>
            <a:pPr algn="just" eaLnBrk="1" hangingPunct="1">
              <a:buFont typeface="Wingdings" panose="05000000000000000000" pitchFamily="2" charset="2"/>
            </a:pPr>
            <a:r>
              <a:rPr lang="zh-CN" altLang="en-US" sz="2000" b="0" dirty="0">
                <a:latin typeface="Times New Roman" panose="02020603050405020304" pitchFamily="18" charset="0"/>
                <a:cs typeface="Times New Roman" panose="02020603050405020304" pitchFamily="18" charset="0"/>
              </a:rPr>
              <a:t>Co., Ltd (Company Limited)   n.有限责任公司</a:t>
            </a:r>
            <a:endParaRPr lang="zh-CN" altLang="en-US" sz="2000" b="0" dirty="0">
              <a:latin typeface="Times New Roman" panose="02020603050405020304" pitchFamily="18" charset="0"/>
              <a:cs typeface="Times New Roman" panose="02020603050405020304" pitchFamily="18" charset="0"/>
            </a:endParaRPr>
          </a:p>
          <a:p>
            <a:pPr algn="just" eaLnBrk="1" hangingPunct="1">
              <a:buFont typeface="Wingdings" panose="05000000000000000000" pitchFamily="2" charset="2"/>
            </a:pPr>
            <a:r>
              <a:rPr lang="zh-CN" altLang="en-US" sz="2000" b="0" dirty="0">
                <a:latin typeface="Times New Roman" panose="02020603050405020304" pitchFamily="18" charset="0"/>
                <a:cs typeface="Times New Roman" panose="02020603050405020304" pitchFamily="18" charset="0"/>
              </a:rPr>
              <a:t>enterprise  n.企（事）业单位          industrial  adj.工业的, 产业的</a:t>
            </a:r>
            <a:endParaRPr lang="zh-CN" altLang="en-US" sz="2000" b="0" dirty="0">
              <a:latin typeface="Times New Roman" panose="02020603050405020304" pitchFamily="18" charset="0"/>
              <a:cs typeface="Times New Roman" panose="02020603050405020304" pitchFamily="18" charset="0"/>
            </a:endParaRPr>
          </a:p>
          <a:p>
            <a:pPr algn="just" eaLnBrk="1" hangingPunct="1">
              <a:buFont typeface="Wingdings" panose="05000000000000000000" pitchFamily="2" charset="2"/>
            </a:pPr>
            <a:r>
              <a:rPr lang="zh-CN" altLang="en-US" sz="2000" b="0" dirty="0">
                <a:latin typeface="Times New Roman" panose="02020603050405020304" pitchFamily="18" charset="0"/>
                <a:cs typeface="Times New Roman" panose="02020603050405020304" pitchFamily="18" charset="0"/>
              </a:rPr>
              <a:t>advanced  adj.先进的                        specialize   v.专门从事</a:t>
            </a:r>
            <a:endParaRPr lang="zh-CN" altLang="en-US" sz="2000" b="0" dirty="0">
              <a:latin typeface="Times New Roman" panose="02020603050405020304" pitchFamily="18" charset="0"/>
              <a:cs typeface="Times New Roman" panose="02020603050405020304" pitchFamily="18" charset="0"/>
            </a:endParaRPr>
          </a:p>
          <a:p>
            <a:pPr algn="just" eaLnBrk="1" hangingPunct="1">
              <a:buFont typeface="Wingdings" panose="05000000000000000000" pitchFamily="2" charset="2"/>
            </a:pPr>
            <a:endParaRPr lang="zh-CN" altLang="en-US" sz="2000" b="0" dirty="0">
              <a:latin typeface="Times New Roman" panose="02020603050405020304" pitchFamily="18" charset="0"/>
              <a:cs typeface="Times New Roman" panose="02020603050405020304" pitchFamily="18" charset="0"/>
            </a:endParaRPr>
          </a:p>
          <a:p>
            <a:pPr eaLnBrk="1" hangingPunct="1">
              <a:spcBef>
                <a:spcPts val="625"/>
              </a:spcBef>
              <a:spcAft>
                <a:spcPts val="500"/>
              </a:spcAft>
              <a:buFont typeface="Wingdings" panose="05000000000000000000" pitchFamily="2" charset="2"/>
            </a:pPr>
            <a:r>
              <a:rPr lang="zh-CN" altLang="en-US" sz="2400" dirty="0">
                <a:latin typeface="宋体" panose="02010600030101010101" pitchFamily="2" charset="-122"/>
              </a:rPr>
              <a:t>                               </a:t>
            </a:r>
            <a:endParaRPr lang="zh-CN" altLang="en-US" sz="2000" b="0" dirty="0">
              <a:solidFill>
                <a:srgbClr val="32220E"/>
              </a:solidFill>
              <a:latin typeface="Roboto Light" panose="02000000000000000000"/>
            </a:endParaRPr>
          </a:p>
          <a:p>
            <a:pPr eaLnBrk="1" hangingPunct="1">
              <a:buFont typeface="Wingdings" panose="05000000000000000000" pitchFamily="2" charset="2"/>
            </a:pPr>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1185863" y="315913"/>
            <a:ext cx="7958137" cy="1011237"/>
          </a:xfrm>
        </p:spPr>
        <p:txBody>
          <a:bodyPr vert="horz" wrap="square" lIns="91440" tIns="45720" rIns="91440" bIns="45720" anchor="ctr" anchorCtr="0"/>
          <a:p>
            <a:r>
              <a:rPr lang="zh-CN" altLang="en-US" dirty="0">
                <a:solidFill>
                  <a:srgbClr val="282917"/>
                </a:solidFill>
                <a:latin typeface="Times New Roman" panose="02020603050405020304" pitchFamily="18" charset="0"/>
                <a:cs typeface="Times New Roman" panose="02020603050405020304" pitchFamily="18" charset="0"/>
              </a:rPr>
              <a:t>Ⅳ.Useful Expressions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1.Words and Phrases</a:t>
            </a:r>
            <a:br>
              <a:rPr lang="zh-CN" altLang="en-US" dirty="0">
                <a:latin typeface="Times New Roman" panose="02020603050405020304" pitchFamily="18" charset="0"/>
                <a:cs typeface="Times New Roman" panose="02020603050405020304" pitchFamily="18" charset="0"/>
              </a:rPr>
            </a:br>
            <a:endParaRPr lang="zh-CN" altLang="en-US" dirty="0">
              <a:latin typeface="Times New Roman" panose="02020603050405020304" pitchFamily="18" charset="0"/>
              <a:ea typeface="Times New Roman" panose="02020603050405020304" pitchFamily="18" charset="0"/>
            </a:endParaRPr>
          </a:p>
        </p:txBody>
      </p:sp>
      <p:sp>
        <p:nvSpPr>
          <p:cNvPr id="19459" name="内容占位符 2"/>
          <p:cNvSpPr>
            <a:spLocks noGrp="1"/>
          </p:cNvSpPr>
          <p:nvPr>
            <p:ph idx="1"/>
          </p:nvPr>
        </p:nvSpPr>
        <p:spPr>
          <a:xfrm>
            <a:off x="1027113" y="1160463"/>
            <a:ext cx="8420100" cy="5080000"/>
          </a:xfrm>
        </p:spPr>
        <p:txBody>
          <a:bodyPr vert="horz" wrap="square" lIns="91440" tIns="45720" rIns="91440" bIns="45720" anchor="t" anchorCtr="0"/>
          <a:p>
            <a:pPr>
              <a:buNone/>
            </a:pPr>
            <a:r>
              <a:rPr lang="zh-CN" altLang="en-US" sz="2000" dirty="0">
                <a:solidFill>
                  <a:srgbClr val="282917"/>
                </a:solidFill>
                <a:latin typeface="Times New Roman" panose="02020603050405020304" pitchFamily="18" charset="0"/>
                <a:cs typeface="Times New Roman" panose="02020603050405020304" pitchFamily="18" charset="0"/>
              </a:rPr>
              <a:t>Words  </a:t>
            </a: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accountant  n. 会计                       president  n.总裁/董事长 </a:t>
            </a:r>
            <a:r>
              <a:rPr lang="zh-CN" altLang="en-US" sz="2000" dirty="0">
                <a:solidFill>
                  <a:srgbClr val="282917"/>
                </a:solidFill>
                <a:latin typeface="Times New Roman" panose="02020603050405020304" pitchFamily="18" charset="0"/>
                <a:cs typeface="Times New Roman" panose="02020603050405020304" pitchFamily="18" charset="0"/>
              </a:rPr>
              <a:t>                    </a:t>
            </a: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dirty="0">
                <a:solidFill>
                  <a:srgbClr val="282917"/>
                </a:solidFill>
                <a:latin typeface="Times New Roman" panose="02020603050405020304" pitchFamily="18" charset="0"/>
                <a:cs typeface="Times New Roman" panose="02020603050405020304" pitchFamily="18" charset="0"/>
              </a:rPr>
              <a:t>                </a:t>
            </a: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dirty="0">
                <a:solidFill>
                  <a:srgbClr val="282917"/>
                </a:solidFill>
                <a:latin typeface="Times New Roman" panose="02020603050405020304" pitchFamily="18" charset="0"/>
                <a:cs typeface="Times New Roman" panose="02020603050405020304" pitchFamily="18" charset="0"/>
              </a:rPr>
              <a:t>Phrases </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rPr>
              <a:t>A</a:t>
            </a:r>
            <a:r>
              <a:rPr lang="zh-CN" altLang="en-US" sz="2000" b="0" dirty="0">
                <a:solidFill>
                  <a:srgbClr val="282917"/>
                </a:solidFill>
                <a:latin typeface="Times New Roman" panose="02020603050405020304" pitchFamily="18" charset="0"/>
                <a:cs typeface="Times New Roman" panose="02020603050405020304" pitchFamily="18" charset="0"/>
              </a:rPr>
              <a:t>dministrative </a:t>
            </a:r>
            <a:r>
              <a:rPr lang="zh-CN" altLang="en-US" sz="2000" b="0" dirty="0">
                <a:solidFill>
                  <a:srgbClr val="282917"/>
                </a:solidFill>
                <a:latin typeface="Times New Roman" panose="02020603050405020304" pitchFamily="18" charset="0"/>
              </a:rPr>
              <a:t>P</a:t>
            </a:r>
            <a:r>
              <a:rPr lang="zh-CN" altLang="en-US" sz="2000" b="0" dirty="0">
                <a:solidFill>
                  <a:srgbClr val="282917"/>
                </a:solidFill>
                <a:latin typeface="Times New Roman" panose="02020603050405020304" pitchFamily="18" charset="0"/>
                <a:cs typeface="Times New Roman" panose="02020603050405020304" pitchFamily="18" charset="0"/>
              </a:rPr>
              <a:t>ersonnel </a:t>
            </a:r>
            <a:r>
              <a:rPr lang="zh-CN" altLang="en-US" sz="2000" b="0" dirty="0">
                <a:solidFill>
                  <a:srgbClr val="282917"/>
                </a:solidFill>
                <a:latin typeface="Times New Roman" panose="02020603050405020304" pitchFamily="18" charset="0"/>
              </a:rPr>
              <a:t>D</a:t>
            </a:r>
            <a:r>
              <a:rPr lang="zh-CN" altLang="en-US" sz="2000" b="0" dirty="0">
                <a:solidFill>
                  <a:srgbClr val="282917"/>
                </a:solidFill>
                <a:latin typeface="Times New Roman" panose="02020603050405020304" pitchFamily="18" charset="0"/>
                <a:cs typeface="Times New Roman" panose="02020603050405020304" pitchFamily="18" charset="0"/>
              </a:rPr>
              <a:t>epartment 行政人事部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rPr>
              <a:t>A</a:t>
            </a:r>
            <a:r>
              <a:rPr lang="zh-CN" altLang="en-US" sz="2000" b="0" dirty="0">
                <a:solidFill>
                  <a:srgbClr val="282917"/>
                </a:solidFill>
                <a:latin typeface="Times New Roman" panose="02020603050405020304" pitchFamily="18" charset="0"/>
                <a:cs typeface="Times New Roman" panose="02020603050405020304" pitchFamily="18" charset="0"/>
              </a:rPr>
              <a:t>ccounts </a:t>
            </a:r>
            <a:r>
              <a:rPr lang="zh-CN" altLang="en-US" sz="2000" b="0" dirty="0">
                <a:solidFill>
                  <a:srgbClr val="282917"/>
                </a:solidFill>
                <a:latin typeface="Times New Roman" panose="02020603050405020304" pitchFamily="18" charset="0"/>
              </a:rPr>
              <a:t>D</a:t>
            </a:r>
            <a:r>
              <a:rPr lang="zh-CN" altLang="en-US" sz="2000" b="0" dirty="0">
                <a:solidFill>
                  <a:srgbClr val="282917"/>
                </a:solidFill>
                <a:latin typeface="Times New Roman" panose="02020603050405020304" pitchFamily="18" charset="0"/>
                <a:cs typeface="Times New Roman" panose="02020603050405020304" pitchFamily="18" charset="0"/>
              </a:rPr>
              <a:t>epartment  财务部                      </a:t>
            </a:r>
            <a:r>
              <a:rPr lang="zh-CN" altLang="en-US" sz="2000" b="0" dirty="0">
                <a:solidFill>
                  <a:srgbClr val="282917"/>
                </a:solidFill>
                <a:latin typeface="Times New Roman" panose="02020603050405020304" pitchFamily="18" charset="0"/>
              </a:rPr>
              <a:t>A</a:t>
            </a:r>
            <a:r>
              <a:rPr lang="zh-CN" altLang="en-US" sz="2000" b="0" dirty="0">
                <a:solidFill>
                  <a:srgbClr val="282917"/>
                </a:solidFill>
                <a:latin typeface="Times New Roman" panose="02020603050405020304" pitchFamily="18" charset="0"/>
                <a:cs typeface="Times New Roman" panose="02020603050405020304" pitchFamily="18" charset="0"/>
              </a:rPr>
              <a:t>dvertising </a:t>
            </a:r>
            <a:r>
              <a:rPr lang="zh-CN" altLang="en-US" sz="2000" b="0" dirty="0">
                <a:solidFill>
                  <a:srgbClr val="282917"/>
                </a:solidFill>
                <a:latin typeface="Times New Roman" panose="02020603050405020304" pitchFamily="18" charset="0"/>
              </a:rPr>
              <a:t>D</a:t>
            </a:r>
            <a:r>
              <a:rPr lang="zh-CN" altLang="en-US" sz="2000" b="0" dirty="0">
                <a:solidFill>
                  <a:srgbClr val="282917"/>
                </a:solidFill>
                <a:latin typeface="Times New Roman" panose="02020603050405020304" pitchFamily="18" charset="0"/>
                <a:cs typeface="Times New Roman" panose="02020603050405020304" pitchFamily="18" charset="0"/>
              </a:rPr>
              <a:t>epartment  广告部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rPr>
              <a:t>A</a:t>
            </a:r>
            <a:r>
              <a:rPr lang="zh-CN" altLang="en-US" sz="2000" b="0" dirty="0">
                <a:solidFill>
                  <a:srgbClr val="282917"/>
                </a:solidFill>
                <a:latin typeface="Times New Roman" panose="02020603050405020304" pitchFamily="18" charset="0"/>
                <a:cs typeface="Times New Roman" panose="02020603050405020304" pitchFamily="18" charset="0"/>
              </a:rPr>
              <a:t>fter-sales </a:t>
            </a:r>
            <a:r>
              <a:rPr lang="zh-CN" altLang="en-US" sz="2000" b="0" dirty="0">
                <a:solidFill>
                  <a:srgbClr val="282917"/>
                </a:solidFill>
                <a:latin typeface="Times New Roman" panose="02020603050405020304" pitchFamily="18" charset="0"/>
              </a:rPr>
              <a:t>D</a:t>
            </a:r>
            <a:r>
              <a:rPr lang="zh-CN" altLang="en-US" sz="2000" b="0" dirty="0">
                <a:solidFill>
                  <a:srgbClr val="282917"/>
                </a:solidFill>
                <a:latin typeface="Times New Roman" panose="02020603050405020304" pitchFamily="18" charset="0"/>
                <a:cs typeface="Times New Roman" panose="02020603050405020304" pitchFamily="18" charset="0"/>
              </a:rPr>
              <a:t>epartment</a:t>
            </a:r>
            <a:r>
              <a:rPr lang="zh-CN" altLang="en-US" sz="2000" b="0" dirty="0">
                <a:solidFill>
                  <a:srgbClr val="E36803"/>
                </a:solidFill>
                <a:latin typeface="Times New Roman" panose="02020603050405020304" pitchFamily="18" charset="0"/>
                <a:cs typeface="Times New Roman" panose="02020603050405020304" pitchFamily="18" charset="0"/>
              </a:rPr>
              <a:t> </a:t>
            </a:r>
            <a:r>
              <a:rPr lang="zh-CN" altLang="en-US" sz="2000" b="0" dirty="0">
                <a:solidFill>
                  <a:srgbClr val="E36803"/>
                </a:solidFill>
                <a:latin typeface="Times New Roman" panose="02020603050405020304" pitchFamily="18" charset="0"/>
              </a:rPr>
              <a:t>售后服务</a:t>
            </a:r>
            <a:r>
              <a:rPr lang="zh-CN" altLang="en-US" sz="2000" b="0" dirty="0">
                <a:solidFill>
                  <a:srgbClr val="E36803"/>
                </a:solidFill>
                <a:latin typeface="Times New Roman" panose="02020603050405020304" pitchFamily="18" charset="0"/>
                <a:cs typeface="Times New Roman" panose="02020603050405020304" pitchFamily="18" charset="0"/>
              </a:rPr>
              <a:t>部</a:t>
            </a:r>
            <a:r>
              <a:rPr lang="zh-CN" altLang="en-US"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rPr>
              <a:t>D</a:t>
            </a:r>
            <a:r>
              <a:rPr lang="zh-CN" altLang="en-US" sz="2000" b="0" dirty="0">
                <a:solidFill>
                  <a:srgbClr val="282917"/>
                </a:solidFill>
                <a:latin typeface="Times New Roman" panose="02020603050405020304" pitchFamily="18" charset="0"/>
                <a:cs typeface="Times New Roman" panose="02020603050405020304" pitchFamily="18" charset="0"/>
              </a:rPr>
              <a:t>evelopment </a:t>
            </a:r>
            <a:r>
              <a:rPr lang="zh-CN" altLang="en-US" sz="2000" b="0" dirty="0">
                <a:solidFill>
                  <a:srgbClr val="282917"/>
                </a:solidFill>
                <a:latin typeface="Times New Roman" panose="02020603050405020304" pitchFamily="18" charset="0"/>
              </a:rPr>
              <a:t>T</a:t>
            </a:r>
            <a:r>
              <a:rPr lang="zh-CN" altLang="en-US" sz="2000" b="0" dirty="0">
                <a:solidFill>
                  <a:srgbClr val="282917"/>
                </a:solidFill>
                <a:latin typeface="Times New Roman" panose="02020603050405020304" pitchFamily="18" charset="0"/>
                <a:cs typeface="Times New Roman" panose="02020603050405020304" pitchFamily="18" charset="0"/>
              </a:rPr>
              <a:t>eam 开发部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rPr>
              <a:t>F</a:t>
            </a:r>
            <a:r>
              <a:rPr lang="zh-CN" altLang="en-US" sz="2000" b="0" dirty="0">
                <a:solidFill>
                  <a:srgbClr val="282917"/>
                </a:solidFill>
                <a:latin typeface="Times New Roman" panose="02020603050405020304" pitchFamily="18" charset="0"/>
                <a:cs typeface="Times New Roman" panose="02020603050405020304" pitchFamily="18" charset="0"/>
              </a:rPr>
              <a:t>inance </a:t>
            </a:r>
            <a:r>
              <a:rPr lang="zh-CN" altLang="en-US" sz="2000" b="0" dirty="0">
                <a:solidFill>
                  <a:srgbClr val="282917"/>
                </a:solidFill>
                <a:latin typeface="Times New Roman" panose="02020603050405020304" pitchFamily="18" charset="0"/>
              </a:rPr>
              <a:t>D</a:t>
            </a:r>
            <a:r>
              <a:rPr lang="zh-CN" altLang="en-US" sz="2000" b="0" dirty="0">
                <a:solidFill>
                  <a:srgbClr val="282917"/>
                </a:solidFill>
                <a:latin typeface="Times New Roman" panose="02020603050405020304" pitchFamily="18" charset="0"/>
                <a:cs typeface="Times New Roman" panose="02020603050405020304" pitchFamily="18" charset="0"/>
              </a:rPr>
              <a:t>irector  财务总监                          </a:t>
            </a:r>
            <a:r>
              <a:rPr lang="zh-CN" altLang="en-US" sz="2000" b="0" dirty="0">
                <a:solidFill>
                  <a:srgbClr val="282917"/>
                </a:solidFill>
                <a:latin typeface="Times New Roman" panose="02020603050405020304" pitchFamily="18" charset="0"/>
              </a:rPr>
              <a:t>G</a:t>
            </a:r>
            <a:r>
              <a:rPr lang="zh-CN" altLang="en-US" sz="2000" b="0" dirty="0">
                <a:solidFill>
                  <a:srgbClr val="282917"/>
                </a:solidFill>
                <a:latin typeface="Times New Roman" panose="02020603050405020304" pitchFamily="18" charset="0"/>
                <a:cs typeface="Times New Roman" panose="02020603050405020304" pitchFamily="18" charset="0"/>
              </a:rPr>
              <a:t>eneral </a:t>
            </a:r>
            <a:r>
              <a:rPr lang="zh-CN" altLang="en-US" sz="2000" b="0" dirty="0">
                <a:solidFill>
                  <a:srgbClr val="282917"/>
                </a:solidFill>
                <a:latin typeface="Times New Roman" panose="02020603050405020304" pitchFamily="18" charset="0"/>
              </a:rPr>
              <a:t>M</a:t>
            </a:r>
            <a:r>
              <a:rPr lang="zh-CN" altLang="en-US" sz="2000" b="0" dirty="0">
                <a:solidFill>
                  <a:srgbClr val="282917"/>
                </a:solidFill>
                <a:latin typeface="Times New Roman" panose="02020603050405020304" pitchFamily="18" charset="0"/>
                <a:cs typeface="Times New Roman" panose="02020603050405020304" pitchFamily="18" charset="0"/>
              </a:rPr>
              <a:t>anager  总经理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rPr>
              <a:t>H</a:t>
            </a:r>
            <a:r>
              <a:rPr lang="zh-CN" altLang="en-US" sz="2000" b="0" dirty="0">
                <a:solidFill>
                  <a:srgbClr val="282917"/>
                </a:solidFill>
                <a:latin typeface="Times New Roman" panose="02020603050405020304" pitchFamily="18" charset="0"/>
                <a:cs typeface="Times New Roman" panose="02020603050405020304" pitchFamily="18" charset="0"/>
              </a:rPr>
              <a:t>uman </a:t>
            </a:r>
            <a:r>
              <a:rPr lang="zh-CN" altLang="en-US" sz="2000" b="0" dirty="0">
                <a:solidFill>
                  <a:srgbClr val="282917"/>
                </a:solidFill>
                <a:latin typeface="Times New Roman" panose="02020603050405020304" pitchFamily="18" charset="0"/>
              </a:rPr>
              <a:t>R</a:t>
            </a:r>
            <a:r>
              <a:rPr lang="zh-CN" altLang="en-US" sz="2000" b="0" dirty="0">
                <a:solidFill>
                  <a:srgbClr val="282917"/>
                </a:solidFill>
                <a:latin typeface="Times New Roman" panose="02020603050405020304" pitchFamily="18" charset="0"/>
                <a:cs typeface="Times New Roman" panose="02020603050405020304" pitchFamily="18" charset="0"/>
              </a:rPr>
              <a:t>esources </a:t>
            </a:r>
            <a:r>
              <a:rPr lang="zh-CN" altLang="en-US" sz="2000" b="0" dirty="0">
                <a:solidFill>
                  <a:srgbClr val="282917"/>
                </a:solidFill>
                <a:latin typeface="Times New Roman" panose="02020603050405020304" pitchFamily="18" charset="0"/>
              </a:rPr>
              <a:t>M</a:t>
            </a:r>
            <a:r>
              <a:rPr lang="zh-CN" altLang="en-US" sz="2000" b="0" dirty="0">
                <a:solidFill>
                  <a:srgbClr val="282917"/>
                </a:solidFill>
                <a:latin typeface="Times New Roman" panose="02020603050405020304" pitchFamily="18" charset="0"/>
                <a:cs typeface="Times New Roman" panose="02020603050405020304" pitchFamily="18" charset="0"/>
              </a:rPr>
              <a:t>anager 人力资源经理</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rPr>
              <a:t>H</a:t>
            </a:r>
            <a:r>
              <a:rPr lang="zh-CN" altLang="en-US" sz="2000" b="0" dirty="0">
                <a:solidFill>
                  <a:srgbClr val="282917"/>
                </a:solidFill>
                <a:latin typeface="Times New Roman" panose="02020603050405020304" pitchFamily="18" charset="0"/>
                <a:cs typeface="Times New Roman" panose="02020603050405020304" pitchFamily="18" charset="0"/>
              </a:rPr>
              <a:t>uman</a:t>
            </a:r>
            <a:r>
              <a:rPr lang="zh-CN" altLang="en-US" sz="2000" b="0" dirty="0">
                <a:solidFill>
                  <a:srgbClr val="282917"/>
                </a:solidFill>
                <a:latin typeface="Times New Roman" panose="02020603050405020304" pitchFamily="18" charset="0"/>
              </a:rPr>
              <a:t> R</a:t>
            </a:r>
            <a:r>
              <a:rPr lang="zh-CN" altLang="en-US" sz="2000" b="0" dirty="0">
                <a:solidFill>
                  <a:srgbClr val="282917"/>
                </a:solidFill>
                <a:latin typeface="Times New Roman" panose="02020603050405020304" pitchFamily="18" charset="0"/>
                <a:cs typeface="Times New Roman" panose="02020603050405020304" pitchFamily="18" charset="0"/>
              </a:rPr>
              <a:t>esources </a:t>
            </a:r>
            <a:r>
              <a:rPr lang="zh-CN" altLang="en-US" sz="2000" b="0" dirty="0">
                <a:solidFill>
                  <a:srgbClr val="282917"/>
                </a:solidFill>
                <a:latin typeface="Times New Roman" panose="02020603050405020304" pitchFamily="18" charset="0"/>
              </a:rPr>
              <a:t>D</a:t>
            </a:r>
            <a:r>
              <a:rPr lang="zh-CN" altLang="en-US" sz="2000" b="0" dirty="0">
                <a:solidFill>
                  <a:srgbClr val="282917"/>
                </a:solidFill>
                <a:latin typeface="Times New Roman" panose="02020603050405020304" pitchFamily="18" charset="0"/>
                <a:cs typeface="Times New Roman" panose="02020603050405020304" pitchFamily="18" charset="0"/>
              </a:rPr>
              <a:t>epartment 人力资源部  </a:t>
            </a:r>
            <a:r>
              <a:rPr lang="zh-CN" altLang="en-US" sz="2000" b="0" dirty="0">
                <a:solidFill>
                  <a:srgbClr val="282917"/>
                </a:solidFill>
                <a:latin typeface="Times New Roman" panose="02020603050405020304" pitchFamily="18" charset="0"/>
              </a:rPr>
              <a:t>L</a:t>
            </a:r>
            <a:r>
              <a:rPr lang="zh-CN" altLang="en-US" sz="2000" b="0" dirty="0">
                <a:solidFill>
                  <a:srgbClr val="282917"/>
                </a:solidFill>
                <a:latin typeface="Times New Roman" panose="02020603050405020304" pitchFamily="18" charset="0"/>
                <a:cs typeface="Times New Roman" panose="02020603050405020304" pitchFamily="18" charset="0"/>
              </a:rPr>
              <a:t>ogistics </a:t>
            </a:r>
            <a:r>
              <a:rPr lang="zh-CN" altLang="en-US" sz="2000" b="0" dirty="0">
                <a:solidFill>
                  <a:srgbClr val="282917"/>
                </a:solidFill>
                <a:latin typeface="Times New Roman" panose="02020603050405020304" pitchFamily="18" charset="0"/>
              </a:rPr>
              <a:t>M</a:t>
            </a:r>
            <a:r>
              <a:rPr lang="zh-CN" altLang="en-US" sz="2000" b="0" dirty="0">
                <a:solidFill>
                  <a:srgbClr val="282917"/>
                </a:solidFill>
                <a:latin typeface="Times New Roman" panose="02020603050405020304" pitchFamily="18" charset="0"/>
                <a:cs typeface="Times New Roman" panose="02020603050405020304" pitchFamily="18" charset="0"/>
              </a:rPr>
              <a:t>anager  物流经理</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1157288" y="1285875"/>
            <a:ext cx="8094662" cy="5211763"/>
          </a:xfrm>
        </p:spPr>
        <p:txBody>
          <a:bodyPr vert="horz" wrap="square" lIns="91440" tIns="45720" rIns="91440" bIns="45720" anchor="t" anchorCtr="0"/>
          <a:p>
            <a:pPr>
              <a:buNone/>
            </a:pPr>
            <a:r>
              <a:rPr lang="zh-CN" altLang="en-US" sz="2000" dirty="0">
                <a:solidFill>
                  <a:srgbClr val="282917"/>
                </a:solidFill>
                <a:latin typeface="Times New Roman" panose="02020603050405020304" pitchFamily="18" charset="0"/>
                <a:cs typeface="Times New Roman" panose="02020603050405020304" pitchFamily="18" charset="0"/>
              </a:rPr>
              <a:t>Phrases  </a:t>
            </a: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M</a:t>
            </a:r>
            <a:r>
              <a:rPr lang="zh-CN" altLang="en-US" sz="2000" b="0" dirty="0">
                <a:solidFill>
                  <a:schemeClr val="tx1"/>
                </a:solidFill>
                <a:latin typeface="Times New Roman" panose="02020603050405020304" pitchFamily="18" charset="0"/>
                <a:cs typeface="Times New Roman" panose="02020603050405020304" pitchFamily="18" charset="0"/>
              </a:rPr>
              <a:t>arketing </a:t>
            </a:r>
            <a:r>
              <a:rPr lang="zh-CN" altLang="en-US" sz="2000" b="0" dirty="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epartment  市场营销部         project director  项目总监   </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P</a:t>
            </a:r>
            <a:r>
              <a:rPr lang="zh-CN" altLang="en-US" sz="2000" b="0" dirty="0">
                <a:solidFill>
                  <a:schemeClr val="tx1"/>
                </a:solidFill>
                <a:latin typeface="Times New Roman" panose="02020603050405020304" pitchFamily="18" charset="0"/>
                <a:cs typeface="Times New Roman" panose="02020603050405020304" pitchFamily="18" charset="0"/>
              </a:rPr>
              <a:t>roduct </a:t>
            </a:r>
            <a:r>
              <a:rPr lang="zh-CN" altLang="en-US" sz="2000" b="0" dirty="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epartment 产品部                     </a:t>
            </a:r>
            <a:r>
              <a:rPr lang="zh-CN" altLang="en-US" sz="2000" b="0" dirty="0">
                <a:solidFill>
                  <a:schemeClr val="tx1"/>
                </a:solidFill>
                <a:latin typeface="Times New Roman" panose="02020603050405020304" pitchFamily="18" charset="0"/>
              </a:rPr>
              <a:t>P</a:t>
            </a:r>
            <a:r>
              <a:rPr lang="zh-CN" altLang="en-US" sz="2000" b="0" dirty="0">
                <a:solidFill>
                  <a:schemeClr val="tx1"/>
                </a:solidFill>
                <a:latin typeface="Times New Roman" panose="02020603050405020304" pitchFamily="18" charset="0"/>
                <a:cs typeface="Times New Roman" panose="02020603050405020304" pitchFamily="18" charset="0"/>
              </a:rPr>
              <a:t>urchasing </a:t>
            </a:r>
            <a:r>
              <a:rPr lang="zh-CN" altLang="en-US" sz="2000" b="0" dirty="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epartment 采购部                 </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cs typeface="Times New Roman" panose="02020603050405020304" pitchFamily="18" charset="0"/>
              </a:rPr>
              <a:t>purchasing manager  采购经理                P &amp; R </a:t>
            </a:r>
            <a:r>
              <a:rPr lang="zh-CN" altLang="en-US" sz="2000" b="0" dirty="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epartment 公关部               </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cs typeface="Times New Roman" panose="02020603050405020304" pitchFamily="18" charset="0"/>
              </a:rPr>
              <a:t>project manager  n..项目经理    </a:t>
            </a:r>
            <a:r>
              <a:rPr lang="zh-CN" altLang="en-US" sz="2000" b="0" dirty="0">
                <a:solidFill>
                  <a:schemeClr val="tx1"/>
                </a:solidFill>
                <a:latin typeface="Times New Roman" panose="02020603050405020304" pitchFamily="18" charset="0"/>
              </a:rPr>
              <a:t>Q</a:t>
            </a:r>
            <a:r>
              <a:rPr lang="zh-CN" altLang="en-US" sz="2000" b="0" dirty="0">
                <a:solidFill>
                  <a:schemeClr val="tx1"/>
                </a:solidFill>
                <a:latin typeface="Times New Roman" panose="02020603050405020304" pitchFamily="18" charset="0"/>
                <a:cs typeface="Times New Roman" panose="02020603050405020304" pitchFamily="18" charset="0"/>
              </a:rPr>
              <a:t>uality </a:t>
            </a:r>
            <a:r>
              <a:rPr lang="zh-CN" altLang="en-US" sz="2000" b="0" dirty="0">
                <a:solidFill>
                  <a:schemeClr val="tx1"/>
                </a:solidFill>
                <a:latin typeface="Times New Roman" panose="02020603050405020304" pitchFamily="18" charset="0"/>
              </a:rPr>
              <a:t>A</a:t>
            </a:r>
            <a:r>
              <a:rPr lang="zh-CN" altLang="en-US" sz="2000" b="0" dirty="0">
                <a:solidFill>
                  <a:schemeClr val="tx1"/>
                </a:solidFill>
                <a:latin typeface="Times New Roman" panose="02020603050405020304" pitchFamily="18" charset="0"/>
                <a:cs typeface="Times New Roman" panose="02020603050405020304" pitchFamily="18" charset="0"/>
              </a:rPr>
              <a:t>ssurance </a:t>
            </a:r>
            <a:r>
              <a:rPr lang="zh-CN" altLang="en-US" sz="2000" b="0" dirty="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epartment 质量保障部      </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cs typeface="Times New Roman" panose="02020603050405020304" pitchFamily="18" charset="0"/>
              </a:rPr>
              <a:t>Q &amp; C </a:t>
            </a:r>
            <a:r>
              <a:rPr lang="zh-CN" altLang="en-US" sz="2000" b="0" dirty="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epartment 质量控制部               R.&amp;D. Department  研究开发部     </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cs typeface="Times New Roman" panose="02020603050405020304" pitchFamily="18" charset="0"/>
              </a:rPr>
              <a:t>sales account manager  n.客户经理          sales manager  n.销售经理                  </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cs typeface="Times New Roman" panose="02020603050405020304" pitchFamily="18" charset="0"/>
              </a:rPr>
              <a:t>sales representative  n.销售代表</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T</a:t>
            </a:r>
            <a:r>
              <a:rPr lang="zh-CN" altLang="en-US" sz="2000" b="0" dirty="0">
                <a:solidFill>
                  <a:schemeClr val="tx1"/>
                </a:solidFill>
                <a:latin typeface="Times New Roman" panose="02020603050405020304" pitchFamily="18" charset="0"/>
                <a:cs typeface="Times New Roman" panose="02020603050405020304" pitchFamily="18" charset="0"/>
              </a:rPr>
              <a:t>echnical </a:t>
            </a:r>
            <a:r>
              <a:rPr lang="zh-CN" altLang="en-US" sz="2000" b="0" dirty="0">
                <a:solidFill>
                  <a:schemeClr val="tx1"/>
                </a:solidFill>
                <a:latin typeface="Times New Roman" panose="02020603050405020304" pitchFamily="18" charset="0"/>
              </a:rPr>
              <a:t>S</a:t>
            </a:r>
            <a:r>
              <a:rPr lang="zh-CN" altLang="en-US" sz="2000" b="0" dirty="0">
                <a:solidFill>
                  <a:schemeClr val="tx1"/>
                </a:solidFill>
                <a:latin typeface="Times New Roman" panose="02020603050405020304" pitchFamily="18" charset="0"/>
                <a:cs typeface="Times New Roman" panose="02020603050405020304" pitchFamily="18" charset="0"/>
              </a:rPr>
              <a:t>upport </a:t>
            </a:r>
            <a:r>
              <a:rPr lang="zh-CN" altLang="en-US" sz="2000" b="0" dirty="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epartment  技术支持部 </a:t>
            </a: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dirty="0">
                <a:solidFill>
                  <a:srgbClr val="282917"/>
                </a:solidFill>
                <a:latin typeface="Times New Roman" panose="02020603050405020304" pitchFamily="18" charset="0"/>
                <a:cs typeface="Times New Roman" panose="02020603050405020304" pitchFamily="18" charset="0"/>
              </a:rPr>
              <a:t>  </a:t>
            </a: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p:txBody>
          <a:bodyPr vert="horz" wrap="square" lIns="91440" tIns="45720" rIns="91440" bIns="45720" anchor="ctr" anchorCtr="0"/>
          <a:p>
            <a:r>
              <a:rPr lang="zh-CN" altLang="en-US" dirty="0">
                <a:solidFill>
                  <a:srgbClr val="282917"/>
                </a:solidFill>
                <a:latin typeface="Times New Roman" panose="02020603050405020304" pitchFamily="18" charset="0"/>
                <a:cs typeface="Times New Roman" panose="02020603050405020304" pitchFamily="18" charset="0"/>
              </a:rPr>
              <a:t>Ⅴ Strategy </a:t>
            </a:r>
            <a:endParaRPr lang="zh-CN" altLang="en-US" dirty="0">
              <a:solidFill>
                <a:srgbClr val="282917"/>
              </a:solidFill>
              <a:latin typeface="Times New Roman" panose="02020603050405020304" pitchFamily="18" charset="0"/>
              <a:ea typeface="Times New Roman" panose="02020603050405020304" pitchFamily="18" charset="0"/>
            </a:endParaRPr>
          </a:p>
        </p:txBody>
      </p:sp>
      <p:pic>
        <p:nvPicPr>
          <p:cNvPr id="21507"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sp>
        <p:nvSpPr>
          <p:cNvPr id="21508" name="AutoShape 12"/>
          <p:cNvSpPr/>
          <p:nvPr/>
        </p:nvSpPr>
        <p:spPr>
          <a:xfrm>
            <a:off x="3362325" y="2973388"/>
            <a:ext cx="5530850" cy="151923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r>
              <a:rPr lang="en-US" altLang="zh-CN" sz="1600" b="0" dirty="0">
                <a:solidFill>
                  <a:srgbClr val="282917"/>
                </a:solidFill>
                <a:latin typeface="Times New Roman" panose="02020603050405020304" pitchFamily="18" charset="0"/>
                <a:cs typeface="Times New Roman" panose="02020603050405020304" pitchFamily="18" charset="0"/>
              </a:rPr>
              <a:t>The logo should be attractive and occupy one side of the card. According to the common visual habit, “from left to right”, putting logo on the left side can be seen at a glance and easily remembered. </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1509" name="AutoShape 14"/>
          <p:cNvSpPr/>
          <p:nvPr/>
        </p:nvSpPr>
        <p:spPr>
          <a:xfrm>
            <a:off x="1204913" y="1012825"/>
            <a:ext cx="4802187" cy="4445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p>
            <a:pPr indent="228600"/>
            <a:r>
              <a:rPr lang="en-US" altLang="zh-CN" sz="2000" i="1" dirty="0">
                <a:solidFill>
                  <a:srgbClr val="E36803"/>
                </a:solidFill>
                <a:latin typeface="Times New Roman" panose="02020603050405020304" pitchFamily="18" charset="0"/>
                <a:cs typeface="Times New Roman" panose="02020603050405020304" pitchFamily="18" charset="0"/>
              </a:rPr>
              <a:t>Tips for Writing Successful Name Cards</a:t>
            </a:r>
            <a:endParaRPr lang="en-US" altLang="zh-CN" sz="2000" dirty="0">
              <a:solidFill>
                <a:srgbClr val="E36803"/>
              </a:solidFill>
              <a:latin typeface="Arial" panose="020B0604020202020204" pitchFamily="34" charset="0"/>
            </a:endParaRPr>
          </a:p>
        </p:txBody>
      </p:sp>
      <p:sp>
        <p:nvSpPr>
          <p:cNvPr id="21510" name="AutoShape 8"/>
          <p:cNvSpPr/>
          <p:nvPr/>
        </p:nvSpPr>
        <p:spPr>
          <a:xfrm>
            <a:off x="3362325" y="1644650"/>
            <a:ext cx="5381625" cy="117475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r>
              <a:rPr lang="en-US" altLang="zh-CN" sz="1600" b="0" dirty="0">
                <a:solidFill>
                  <a:srgbClr val="282917"/>
                </a:solidFill>
                <a:latin typeface="Times New Roman" panose="02020603050405020304" pitchFamily="18" charset="0"/>
                <a:cs typeface="Times New Roman" panose="02020603050405020304" pitchFamily="18" charset="0"/>
              </a:rPr>
              <a:t>Address should abide by the rule of from the small place to large one as followed, Room Number-Building or House Number-Street Name-City-Province/State-Country.</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cxnSp>
        <p:nvCxnSpPr>
          <p:cNvPr id="21511" name="AutoShape 7"/>
          <p:cNvCxnSpPr/>
          <p:nvPr/>
        </p:nvCxnSpPr>
        <p:spPr>
          <a:xfrm flipV="1">
            <a:off x="2419350" y="2232025"/>
            <a:ext cx="942975" cy="66675"/>
          </a:xfrm>
          <a:prstGeom prst="straightConnector1">
            <a:avLst/>
          </a:prstGeom>
          <a:ln w="9525" cap="rnd" cmpd="sng">
            <a:solidFill>
              <a:srgbClr val="000000"/>
            </a:solidFill>
            <a:prstDash val="sysDot"/>
            <a:headEnd type="none" w="med" len="med"/>
            <a:tailEnd type="none" w="med" len="med"/>
          </a:ln>
        </p:spPr>
      </p:cxnSp>
      <p:cxnSp>
        <p:nvCxnSpPr>
          <p:cNvPr id="21512" name="AutoShape 6"/>
          <p:cNvCxnSpPr/>
          <p:nvPr/>
        </p:nvCxnSpPr>
        <p:spPr>
          <a:xfrm flipV="1">
            <a:off x="2462213" y="5561013"/>
            <a:ext cx="1017587" cy="46037"/>
          </a:xfrm>
          <a:prstGeom prst="straightConnector1">
            <a:avLst/>
          </a:prstGeom>
          <a:ln w="9525" cap="rnd" cmpd="sng">
            <a:solidFill>
              <a:srgbClr val="000000"/>
            </a:solidFill>
            <a:prstDash val="sysDot"/>
            <a:headEnd type="none" w="med" len="med"/>
            <a:tailEnd type="none" w="med" len="med"/>
          </a:ln>
        </p:spPr>
      </p:cxnSp>
      <p:cxnSp>
        <p:nvCxnSpPr>
          <p:cNvPr id="21513" name="AutoShape 13"/>
          <p:cNvCxnSpPr/>
          <p:nvPr/>
        </p:nvCxnSpPr>
        <p:spPr>
          <a:xfrm>
            <a:off x="2455863" y="1606550"/>
            <a:ext cx="34925" cy="3978275"/>
          </a:xfrm>
          <a:prstGeom prst="straightConnector1">
            <a:avLst/>
          </a:prstGeom>
          <a:ln w="9525" cap="rnd" cmpd="sng">
            <a:solidFill>
              <a:srgbClr val="000000"/>
            </a:solidFill>
            <a:prstDash val="sysDot"/>
            <a:headEnd type="none" w="med" len="med"/>
            <a:tailEnd type="none" w="med" len="med"/>
          </a:ln>
        </p:spPr>
      </p:cxnSp>
      <p:sp>
        <p:nvSpPr>
          <p:cNvPr id="21514" name="AutoShape 3"/>
          <p:cNvSpPr/>
          <p:nvPr/>
        </p:nvSpPr>
        <p:spPr>
          <a:xfrm>
            <a:off x="3487738" y="4759325"/>
            <a:ext cx="5410200" cy="14636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a:r>
              <a:rPr lang="en-US" altLang="zh-CN" sz="1600" b="0" dirty="0">
                <a:solidFill>
                  <a:srgbClr val="282917"/>
                </a:solidFill>
                <a:latin typeface="Times New Roman" panose="02020603050405020304" pitchFamily="18" charset="0"/>
                <a:cs typeface="Times New Roman" panose="02020603050405020304" pitchFamily="18" charset="0"/>
              </a:rPr>
              <a:t>Overall design and main color should suit business type and align with corporate logo. Being garish or complex is not advised. However, this tip depends on scope of business and market acceptability. For a creative company, it may be better to have a name card with distinctive fashion design.</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cxnSp>
        <p:nvCxnSpPr>
          <p:cNvPr id="21515" name="AutoShape 2"/>
          <p:cNvCxnSpPr/>
          <p:nvPr/>
        </p:nvCxnSpPr>
        <p:spPr>
          <a:xfrm flipV="1">
            <a:off x="2490788" y="3432175"/>
            <a:ext cx="871537" cy="57150"/>
          </a:xfrm>
          <a:prstGeom prst="straightConnector1">
            <a:avLst/>
          </a:prstGeom>
          <a:ln w="9525" cap="rnd" cmpd="sng">
            <a:solidFill>
              <a:srgbClr val="000000"/>
            </a:solidFill>
            <a:prstDash val="sysDot"/>
            <a:headEnd type="none" w="med" len="med"/>
            <a:tailEnd type="none" w="med" len="med"/>
          </a:ln>
        </p:spPr>
      </p:cxnSp>
      <p:sp>
        <p:nvSpPr>
          <p:cNvPr id="21516"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buFont typeface="Wingdings" panose="05000000000000000000" pitchFamily="2" charset="2"/>
            </a:pPr>
            <a:r>
              <a:rPr lang="en-US" altLang="zh-CN" sz="1600" dirty="0">
                <a:latin typeface="Times New Roman" panose="02020603050405020304" pitchFamily="18" charset="0"/>
                <a:cs typeface="Times New Roman" panose="02020603050405020304" pitchFamily="18" charset="0"/>
              </a:rPr>
              <a:t>                                      </a:t>
            </a:r>
            <a:endParaRPr lang="en-US" altLang="zh-CN" dirty="0">
              <a:latin typeface="Arial" panose="020B0604020202020204" pitchFamily="34" charset="0"/>
            </a:endParaRPr>
          </a:p>
        </p:txBody>
      </p:sp>
      <p:sp>
        <p:nvSpPr>
          <p:cNvPr id="21517"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eaLnBrk="1" hangingPunct="1">
              <a:buFont typeface="Wingdings" panose="05000000000000000000" pitchFamily="2" charset="2"/>
            </a:pPr>
            <a:endParaRPr lang="zh-CN" altLang="en-US" dirty="0">
              <a:latin typeface="Arial" panose="020B0604020202020204" pitchFamily="34" charset="0"/>
            </a:endParaRPr>
          </a:p>
        </p:txBody>
      </p:sp>
      <p:sp>
        <p:nvSpPr>
          <p:cNvPr id="21518" name="Rectangle 19"/>
          <p:cNvSpPr/>
          <p:nvPr/>
        </p:nvSpPr>
        <p:spPr>
          <a:xfrm>
            <a:off x="0" y="12287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endParaRPr lang="en-US" altLang="zh-CN" sz="800" dirty="0">
              <a:latin typeface="Arial" panose="020B0604020202020204" pitchFamily="34" charset="0"/>
            </a:endParaRPr>
          </a:p>
          <a:p>
            <a:endParaRPr lang="en-US" altLang="zh-CN" dirty="0">
              <a:latin typeface="Arial" panose="020B0604020202020204" pitchFamily="34" charset="0"/>
            </a:endParaRPr>
          </a:p>
        </p:txBody>
      </p:sp>
    </p:spTree>
  </p:cSld>
  <p:clrMapOvr>
    <a:masterClrMapping/>
  </p:clrMapOvr>
  <p:transition>
    <p:sndAc>
      <p:stSnd>
        <p:snd r:embed="rId2"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xfrm>
            <a:off x="1120775" y="1031875"/>
            <a:ext cx="7820025" cy="776288"/>
          </a:xfrm>
        </p:spPr>
        <p:txBody>
          <a:bodyPr vert="horz" wrap="square" lIns="91440" tIns="45720" rIns="91440" bIns="45720" anchor="ctr" anchorCtr="0"/>
          <a:p>
            <a:r>
              <a:rPr lang="zh-CN" altLang="en-US" dirty="0">
                <a:solidFill>
                  <a:srgbClr val="282917"/>
                </a:solidFill>
                <a:latin typeface="Times New Roman" panose="02020603050405020304" pitchFamily="18" charset="0"/>
                <a:cs typeface="Times New Roman" panose="02020603050405020304" pitchFamily="18" charset="0"/>
              </a:rPr>
              <a:t>VI. </a:t>
            </a:r>
            <a:r>
              <a:rPr lang="zh-CN" altLang="en-US" u="sng" dirty="0">
                <a:solidFill>
                  <a:srgbClr val="282917"/>
                </a:solidFill>
                <a:latin typeface="Times New Roman" panose="02020603050405020304" pitchFamily="18" charset="0"/>
                <a:cs typeface="Times New Roman" panose="02020603050405020304" pitchFamily="18" charset="0"/>
              </a:rPr>
              <a:t>Practice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Task 4 </a:t>
            </a:r>
            <a:br>
              <a:rPr lang="zh-CN" altLang="en-US" sz="2400" i="1"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ea typeface="Times New Roman" panose="02020603050405020304" pitchFamily="18" charset="0"/>
            </a:endParaRPr>
          </a:p>
        </p:txBody>
      </p:sp>
      <p:sp>
        <p:nvSpPr>
          <p:cNvPr id="22531" name="内容占位符 2"/>
          <p:cNvSpPr>
            <a:spLocks noGrp="1"/>
          </p:cNvSpPr>
          <p:nvPr>
            <p:ph idx="1"/>
          </p:nvPr>
        </p:nvSpPr>
        <p:spPr>
          <a:xfrm>
            <a:off x="1030288" y="1917700"/>
            <a:ext cx="7961312" cy="4606925"/>
          </a:xfrm>
        </p:spPr>
        <p:txBody>
          <a:bodyPr vert="horz" wrap="square" lIns="91440" tIns="45720" rIns="91440" bIns="45720" anchor="t" anchorCtr="0"/>
          <a:p>
            <a:pPr>
              <a:buNone/>
            </a:pPr>
            <a:r>
              <a:rPr lang="zh-CN" altLang="en-US" sz="2000" b="0" dirty="0">
                <a:solidFill>
                  <a:srgbClr val="282917"/>
                </a:solidFill>
                <a:latin typeface="Times New Roman" panose="02020603050405020304" pitchFamily="18" charset="0"/>
                <a:cs typeface="Times New Roman" panose="02020603050405020304" pitchFamily="18" charset="0"/>
              </a:rPr>
              <a:t>1. Jiqing </a:t>
            </a:r>
            <a:r>
              <a:rPr lang="zh-CN" altLang="en-US" sz="2000" b="0" u="sng" dirty="0">
                <a:solidFill>
                  <a:srgbClr val="282917"/>
                </a:solidFill>
                <a:latin typeface="Times New Roman" panose="02020603050405020304" pitchFamily="18" charset="0"/>
                <a:cs typeface="Times New Roman" panose="02020603050405020304" pitchFamily="18" charset="0"/>
              </a:rPr>
              <a:t>Technologies</a:t>
            </a:r>
            <a:r>
              <a:rPr lang="zh-CN" altLang="en-US" sz="2000" b="0" dirty="0">
                <a:solidFill>
                  <a:srgbClr val="282917"/>
                </a:solidFill>
                <a:latin typeface="Times New Roman" panose="02020603050405020304" pitchFamily="18" charset="0"/>
                <a:cs typeface="Times New Roman" panose="02020603050405020304" pitchFamily="18" charset="0"/>
              </a:rPr>
              <a:t> Co., Ltd. (科技)</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2. Organization for Economic </a:t>
            </a:r>
            <a:r>
              <a:rPr lang="zh-CN" altLang="en-US" sz="2000" b="0" u="sng" dirty="0">
                <a:solidFill>
                  <a:srgbClr val="282917"/>
                </a:solidFill>
                <a:latin typeface="Times New Roman" panose="02020603050405020304" pitchFamily="18" charset="0"/>
                <a:cs typeface="Times New Roman" panose="02020603050405020304" pitchFamily="18" charset="0"/>
              </a:rPr>
              <a:t>Cooperation and Development </a:t>
            </a:r>
            <a:r>
              <a:rPr lang="zh-CN" altLang="en-US" sz="2000" b="0" dirty="0">
                <a:solidFill>
                  <a:srgbClr val="282917"/>
                </a:solidFill>
                <a:latin typeface="Times New Roman" panose="02020603050405020304" pitchFamily="18" charset="0"/>
                <a:cs typeface="Times New Roman" panose="02020603050405020304" pitchFamily="18" charset="0"/>
              </a:rPr>
              <a:t>.（经济合作与开发）</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3. </a:t>
            </a:r>
            <a:r>
              <a:rPr lang="zh-CN" altLang="en-US" sz="2000" b="0" u="sng" dirty="0">
                <a:solidFill>
                  <a:srgbClr val="282917"/>
                </a:solidFill>
                <a:latin typeface="Times New Roman" panose="02020603050405020304" pitchFamily="18" charset="0"/>
                <a:cs typeface="Times New Roman" panose="02020603050405020304" pitchFamily="18" charset="0"/>
              </a:rPr>
              <a:t>Machinery &amp; Equipment </a:t>
            </a:r>
            <a:r>
              <a:rPr lang="zh-CN" altLang="en-US" sz="2000" b="0" dirty="0">
                <a:solidFill>
                  <a:srgbClr val="282917"/>
                </a:solidFill>
                <a:latin typeface="Times New Roman" panose="02020603050405020304" pitchFamily="18" charset="0"/>
                <a:cs typeface="Times New Roman" panose="02020603050405020304" pitchFamily="18" charset="0"/>
              </a:rPr>
              <a:t>Import and Export Company (机械设备)</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4. Room 28, Futian Building, Shennan Middle Rd., Futian </a:t>
            </a:r>
            <a:r>
              <a:rPr lang="zh-CN" altLang="en-US" sz="2000" b="0" u="sng" dirty="0">
                <a:solidFill>
                  <a:srgbClr val="282917"/>
                </a:solidFill>
                <a:latin typeface="Times New Roman" panose="02020603050405020304" pitchFamily="18" charset="0"/>
                <a:cs typeface="Times New Roman" panose="02020603050405020304" pitchFamily="18" charset="0"/>
              </a:rPr>
              <a:t>District</a:t>
            </a:r>
            <a:r>
              <a:rPr lang="zh-CN" altLang="en-US" sz="2000" b="0" dirty="0">
                <a:solidFill>
                  <a:srgbClr val="282917"/>
                </a:solidFill>
                <a:latin typeface="Times New Roman" panose="02020603050405020304" pitchFamily="18" charset="0"/>
                <a:cs typeface="Times New Roman" panose="02020603050405020304" pitchFamily="18" charset="0"/>
              </a:rPr>
              <a:t>, Shenzhen, Guangdong  (区)</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5. No.12 Taibai Donglu </a:t>
            </a:r>
            <a:r>
              <a:rPr lang="zh-CN" altLang="en-US" sz="2000" b="0" u="sng" dirty="0">
                <a:solidFill>
                  <a:srgbClr val="282917"/>
                </a:solidFill>
                <a:latin typeface="Times New Roman" panose="02020603050405020304" pitchFamily="18" charset="0"/>
                <a:cs typeface="Times New Roman" panose="02020603050405020304" pitchFamily="18" charset="0"/>
              </a:rPr>
              <a:t>Rd</a:t>
            </a:r>
            <a:r>
              <a:rPr lang="zh-CN" altLang="en-US" sz="2000" b="0" dirty="0">
                <a:solidFill>
                  <a:srgbClr val="282917"/>
                </a:solidFill>
                <a:latin typeface="Times New Roman" panose="02020603050405020304" pitchFamily="18" charset="0"/>
                <a:cs typeface="Times New Roman" panose="02020603050405020304" pitchFamily="18" charset="0"/>
              </a:rPr>
              <a:t>., Rencheng District, Ji’ning, Shandong Province （路）</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4578" name="内容占位符 2"/>
          <p:cNvSpPr>
            <a:spLocks noGrp="1"/>
          </p:cNvSpPr>
          <p:nvPr/>
        </p:nvSpPr>
        <p:spPr>
          <a:xfrm>
            <a:off x="1042670" y="2205038"/>
            <a:ext cx="7961313"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a:lstStyle>
          <a:p>
            <a:pPr>
              <a:buNone/>
            </a:pPr>
            <a:r>
              <a:rPr lang="zh-CN" altLang="en-US" sz="2000" b="0" dirty="0">
                <a:latin typeface="Times New Roman" panose="02020603050405020304" pitchFamily="18" charset="0"/>
                <a:cs typeface="Times New Roman" panose="02020603050405020304" pitchFamily="18" charset="0"/>
              </a:rPr>
              <a:t>1.	吉庆科技有限公司</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2.	经济合作与开发组织</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3.	机械设备进出口公司</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4.	广东省深圳市福田区深南中路福田大厦28室</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5.	山东省济宁市任城区太白东路12号</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7" dur="500"/>
                                        <p:tgtEl>
                                          <p:spTgt spid="24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8">
                                            <p:txEl>
                                              <p:pRg st="3" end="3"/>
                                            </p:txEl>
                                          </p:spTgt>
                                        </p:tgtEl>
                                        <p:attrNameLst>
                                          <p:attrName>style.visibility</p:attrName>
                                        </p:attrNameLst>
                                      </p:cBhvr>
                                      <p:to>
                                        <p:strVal val="visible"/>
                                      </p:to>
                                    </p:set>
                                    <p:animEffect transition="in" filter="blinds(horizontal)">
                                      <p:cBhvr>
                                        <p:cTn id="12" dur="500"/>
                                        <p:tgtEl>
                                          <p:spTgt spid="2457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78">
                                            <p:txEl>
                                              <p:pRg st="5" end="5"/>
                                            </p:txEl>
                                          </p:spTgt>
                                        </p:tgtEl>
                                        <p:attrNameLst>
                                          <p:attrName>style.visibility</p:attrName>
                                        </p:attrNameLst>
                                      </p:cBhvr>
                                      <p:to>
                                        <p:strVal val="visible"/>
                                      </p:to>
                                    </p:set>
                                    <p:animEffect transition="in" filter="blinds(horizontal)">
                                      <p:cBhvr>
                                        <p:cTn id="17" dur="500"/>
                                        <p:tgtEl>
                                          <p:spTgt spid="24578">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578">
                                            <p:txEl>
                                              <p:pRg st="8" end="8"/>
                                            </p:txEl>
                                          </p:spTgt>
                                        </p:tgtEl>
                                        <p:attrNameLst>
                                          <p:attrName>style.visibility</p:attrName>
                                        </p:attrNameLst>
                                      </p:cBhvr>
                                      <p:to>
                                        <p:strVal val="visible"/>
                                      </p:to>
                                    </p:set>
                                    <p:animEffect transition="in" filter="blinds(horizontal)">
                                      <p:cBhvr>
                                        <p:cTn id="22" dur="500"/>
                                        <p:tgtEl>
                                          <p:spTgt spid="24578">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4578">
                                            <p:txEl>
                                              <p:pRg st="11" end="11"/>
                                            </p:txEl>
                                          </p:spTgt>
                                        </p:tgtEl>
                                        <p:attrNameLst>
                                          <p:attrName>style.visibility</p:attrName>
                                        </p:attrNameLst>
                                      </p:cBhvr>
                                      <p:to>
                                        <p:strVal val="visible"/>
                                      </p:to>
                                    </p:set>
                                    <p:animEffect transition="in" filter="blinds(horizontal)">
                                      <p:cBhvr>
                                        <p:cTn id="27" dur="500"/>
                                        <p:tgtEl>
                                          <p:spTgt spid="2457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p:txBody>
          <a:bodyPr vert="horz" wrap="square" lIns="91440" tIns="45720" rIns="91440" bIns="45720" anchor="ctr" anchorCtr="0"/>
          <a:p>
            <a:endParaRPr lang="zh-CN" altLang="en-US" dirty="0"/>
          </a:p>
        </p:txBody>
      </p:sp>
      <p:sp>
        <p:nvSpPr>
          <p:cNvPr id="23555" name="内容占位符 2"/>
          <p:cNvSpPr>
            <a:spLocks noGrp="1"/>
          </p:cNvSpPr>
          <p:nvPr>
            <p:ph idx="1"/>
          </p:nvPr>
        </p:nvSpPr>
        <p:spPr>
          <a:xfrm>
            <a:off x="1055688" y="1169353"/>
            <a:ext cx="8229600" cy="3913187"/>
          </a:xfrm>
        </p:spPr>
        <p:txBody>
          <a:bodyPr vert="horz" wrap="square" lIns="91440" tIns="45720" rIns="91440" bIns="45720" anchor="t" anchorCtr="0"/>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6.北京新华实业有限公司</a:t>
            </a:r>
            <a:r>
              <a:rPr lang="zh-CN" altLang="en-US" sz="2000" b="0" u="sng" dirty="0">
                <a:solidFill>
                  <a:srgbClr val="282917"/>
                </a:solidFill>
                <a:latin typeface="Times New Roman" panose="02020603050405020304" pitchFamily="18" charset="0"/>
                <a:cs typeface="Times New Roman" panose="02020603050405020304" pitchFamily="18" charset="0"/>
              </a:rPr>
              <a:t>人力资源部经理 </a:t>
            </a:r>
            <a:r>
              <a:rPr lang="zh-CN" altLang="en-US" sz="2000" b="0" dirty="0">
                <a:solidFill>
                  <a:srgbClr val="282917"/>
                </a:solidFill>
                <a:latin typeface="Times New Roman" panose="02020603050405020304" pitchFamily="18" charset="0"/>
                <a:cs typeface="Times New Roman" panose="02020603050405020304" pitchFamily="18" charset="0"/>
              </a:rPr>
              <a:t>(human resources manager)</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7. 广州吉特</a:t>
            </a:r>
            <a:r>
              <a:rPr lang="zh-CN" altLang="en-US" sz="2000" b="0" u="sng" dirty="0">
                <a:solidFill>
                  <a:srgbClr val="282917"/>
                </a:solidFill>
                <a:latin typeface="Times New Roman" panose="02020603050405020304" pitchFamily="18" charset="0"/>
                <a:cs typeface="Times New Roman" panose="02020603050405020304" pitchFamily="18" charset="0"/>
              </a:rPr>
              <a:t>物流系统工程</a:t>
            </a:r>
            <a:r>
              <a:rPr lang="zh-CN" altLang="en-US" sz="2000" b="0" dirty="0">
                <a:solidFill>
                  <a:srgbClr val="282917"/>
                </a:solidFill>
                <a:latin typeface="Times New Roman" panose="02020603050405020304" pitchFamily="18" charset="0"/>
                <a:cs typeface="Times New Roman" panose="02020603050405020304" pitchFamily="18" charset="0"/>
              </a:rPr>
              <a:t>有限公司 (Logistics System Engineering)</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8. 东方纺织品贸易公司欧洲处西欧科</a:t>
            </a:r>
            <a:r>
              <a:rPr lang="zh-CN" altLang="en-US" sz="2000" b="0" u="sng" dirty="0">
                <a:solidFill>
                  <a:srgbClr val="282917"/>
                </a:solidFill>
                <a:latin typeface="Times New Roman" panose="02020603050405020304" pitchFamily="18" charset="0"/>
                <a:cs typeface="Times New Roman" panose="02020603050405020304" pitchFamily="18" charset="0"/>
              </a:rPr>
              <a:t>销售助理（</a:t>
            </a:r>
            <a:r>
              <a:rPr lang="zh-CN" altLang="en-US" sz="2000" b="0" dirty="0">
                <a:solidFill>
                  <a:srgbClr val="282917"/>
                </a:solidFill>
                <a:latin typeface="Times New Roman" panose="02020603050405020304" pitchFamily="18" charset="0"/>
                <a:cs typeface="Times New Roman" panose="02020603050405020304" pitchFamily="18" charset="0"/>
              </a:rPr>
              <a:t>Assistant Marketing Manager）</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9. 广东</a:t>
            </a:r>
            <a:r>
              <a:rPr lang="zh-CN" altLang="en-US" sz="2000" b="0" u="sng" dirty="0">
                <a:solidFill>
                  <a:srgbClr val="282917"/>
                </a:solidFill>
                <a:latin typeface="Times New Roman" panose="02020603050405020304" pitchFamily="18" charset="0"/>
                <a:cs typeface="Times New Roman" panose="02020603050405020304" pitchFamily="18" charset="0"/>
              </a:rPr>
              <a:t>省</a:t>
            </a:r>
            <a:r>
              <a:rPr lang="zh-CN" altLang="en-US" sz="2000" b="0" dirty="0">
                <a:solidFill>
                  <a:srgbClr val="282917"/>
                </a:solidFill>
                <a:latin typeface="Times New Roman" panose="02020603050405020304" pitchFamily="18" charset="0"/>
                <a:cs typeface="Times New Roman" panose="02020603050405020304" pitchFamily="18" charset="0"/>
              </a:rPr>
              <a:t>揭阳市榕城区临江北路200号 （Province）</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10. 美国加州圣荷西</a:t>
            </a:r>
            <a:r>
              <a:rPr lang="zh-CN" altLang="en-US" sz="2000" b="0" u="sng" dirty="0">
                <a:solidFill>
                  <a:srgbClr val="282917"/>
                </a:solidFill>
                <a:latin typeface="Times New Roman" panose="02020603050405020304" pitchFamily="18" charset="0"/>
                <a:cs typeface="Times New Roman" panose="02020603050405020304" pitchFamily="18" charset="0"/>
              </a:rPr>
              <a:t>第一大街北</a:t>
            </a:r>
            <a:r>
              <a:rPr lang="zh-CN" altLang="en-US" sz="2000" b="0" dirty="0">
                <a:solidFill>
                  <a:srgbClr val="282917"/>
                </a:solidFill>
                <a:latin typeface="Times New Roman" panose="02020603050405020304" pitchFamily="18" charset="0"/>
                <a:cs typeface="Times New Roman" panose="02020603050405020304" pitchFamily="18" charset="0"/>
              </a:rPr>
              <a:t>220号, 邮编：95131-2022  （North First Street）</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4578" name="内容占位符 2"/>
          <p:cNvSpPr>
            <a:spLocks noGrp="1"/>
          </p:cNvSpPr>
          <p:nvPr/>
        </p:nvSpPr>
        <p:spPr>
          <a:xfrm>
            <a:off x="1056005" y="1559243"/>
            <a:ext cx="7961313"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a:lstStyle>
          <a:p>
            <a:pPr>
              <a:buNone/>
            </a:pPr>
            <a:r>
              <a:rPr lang="zh-CN" altLang="en-US" sz="2000" b="0" dirty="0">
                <a:latin typeface="Times New Roman" panose="02020603050405020304" pitchFamily="18" charset="0"/>
                <a:cs typeface="Times New Roman" panose="02020603050405020304" pitchFamily="18" charset="0"/>
              </a:rPr>
              <a:t>6.	Human resources manager, Beijing Xinhua Industrial Co., Ltd.</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7.	Guangzhou Jite Logistics System Engineering Co., Ltd.</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8.	Assistant Marketing Manager, Western Europe Section, Europe Department, Dongfang  Textiles Trading Co.,Ltd.</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9.	No. 200, Linjiang North Road, Rongcheng District, Jieyang City, Guangdong Province.</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10.	No. 220, North First Street, San Jose, California, USA. Postal code: 95131-2022</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4578">
                                            <p:txEl>
                                              <p:pRg st="2" end="2"/>
                                            </p:txEl>
                                          </p:spTgt>
                                        </p:tgtEl>
                                        <p:attrNameLst>
                                          <p:attrName>style.visibility</p:attrName>
                                        </p:attrNameLst>
                                      </p:cBhvr>
                                      <p:to>
                                        <p:strVal val="visible"/>
                                      </p:to>
                                    </p:set>
                                    <p:animEffect transition="in" filter="blinds(horizontal)">
                                      <p:cBhvr>
                                        <p:cTn id="13" dur="500"/>
                                        <p:tgtEl>
                                          <p:spTgt spid="2457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4578">
                                            <p:txEl>
                                              <p:pRg st="5" end="5"/>
                                            </p:txEl>
                                          </p:spTgt>
                                        </p:tgtEl>
                                        <p:attrNameLst>
                                          <p:attrName>style.visibility</p:attrName>
                                        </p:attrNameLst>
                                      </p:cBhvr>
                                      <p:to>
                                        <p:strVal val="visible"/>
                                      </p:to>
                                    </p:set>
                                    <p:animEffect transition="in" filter="blinds(horizontal)">
                                      <p:cBhvr>
                                        <p:cTn id="18" dur="500"/>
                                        <p:tgtEl>
                                          <p:spTgt spid="24578">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4578">
                                            <p:txEl>
                                              <p:pRg st="7" end="7"/>
                                            </p:txEl>
                                          </p:spTgt>
                                        </p:tgtEl>
                                        <p:attrNameLst>
                                          <p:attrName>style.visibility</p:attrName>
                                        </p:attrNameLst>
                                      </p:cBhvr>
                                      <p:to>
                                        <p:strVal val="visible"/>
                                      </p:to>
                                    </p:set>
                                    <p:animEffect transition="in" filter="blinds(horizontal)">
                                      <p:cBhvr>
                                        <p:cTn id="23" dur="500"/>
                                        <p:tgtEl>
                                          <p:spTgt spid="24578">
                                            <p:txEl>
                                              <p:pRg st="7" end="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4578">
                                            <p:txEl>
                                              <p:pRg st="10" end="10"/>
                                            </p:txEl>
                                          </p:spTgt>
                                        </p:tgtEl>
                                        <p:attrNameLst>
                                          <p:attrName>style.visibility</p:attrName>
                                        </p:attrNameLst>
                                      </p:cBhvr>
                                      <p:to>
                                        <p:strVal val="visible"/>
                                      </p:to>
                                    </p:set>
                                    <p:animEffect transition="in" filter="blinds(horizontal)">
                                      <p:cBhvr>
                                        <p:cTn id="28" dur="500"/>
                                        <p:tgtEl>
                                          <p:spTgt spid="2457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741488"/>
            <a:ext cx="7477125" cy="4438650"/>
          </a:xfrm>
        </p:spPr>
        <p:txBody>
          <a:bodyPr vert="horz" wrap="square" lIns="91440" tIns="45720" rIns="91440" bIns="45720" anchor="t" anchorCtr="0"/>
          <a:p>
            <a:pPr marL="0" indent="0">
              <a:buNone/>
            </a:pPr>
            <a:r>
              <a:rPr lang="zh-CN" altLang="en-US" sz="2000" dirty="0">
                <a:solidFill>
                  <a:srgbClr val="282917"/>
                </a:solidFill>
                <a:latin typeface="Times New Roman" panose="02020603050405020304" pitchFamily="18" charset="0"/>
                <a:cs typeface="Times New Roman" panose="02020603050405020304" pitchFamily="18" charset="0"/>
              </a:rPr>
              <a:t>In this unit, you will learn:</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r>
              <a:rPr lang="zh-CN" altLang="en-US" sz="2000" b="0" dirty="0">
                <a:solidFill>
                  <a:srgbClr val="282917"/>
                </a:solidFill>
                <a:latin typeface="Times New Roman" panose="02020603050405020304" pitchFamily="18" charset="0"/>
                <a:cs typeface="Times New Roman" panose="02020603050405020304" pitchFamily="18" charset="0"/>
              </a:rPr>
              <a:t> the connotation of a name card;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r>
              <a:rPr lang="zh-CN" altLang="en-US" sz="2000" b="0" dirty="0">
                <a:solidFill>
                  <a:srgbClr val="282917"/>
                </a:solidFill>
                <a:latin typeface="Times New Roman" panose="02020603050405020304" pitchFamily="18" charset="0"/>
                <a:cs typeface="Times New Roman" panose="02020603050405020304" pitchFamily="18" charset="0"/>
              </a:rPr>
              <a:t> the main contents and layout of a name card;</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how to apply </a:t>
            </a:r>
            <a:r>
              <a:rPr lang="zh-CN" altLang="en-US" sz="2000" b="0" dirty="0">
                <a:solidFill>
                  <a:srgbClr val="282917"/>
                </a:solidFill>
                <a:latin typeface="Times New Roman" panose="02020603050405020304" pitchFamily="18" charset="0"/>
                <a:cs typeface="Times New Roman" panose="02020603050405020304" pitchFamily="18" charset="0"/>
              </a:rPr>
              <a:t>some useful expressions in practice;</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how </a:t>
            </a:r>
            <a:r>
              <a:rPr lang="zh-CN" altLang="en-US" sz="2000" b="0" dirty="0">
                <a:solidFill>
                  <a:srgbClr val="282917"/>
                </a:solidFill>
                <a:latin typeface="Times New Roman" panose="02020603050405020304" pitchFamily="18" charset="0"/>
                <a:cs typeface="Times New Roman" panose="02020603050405020304" pitchFamily="18" charset="0"/>
              </a:rPr>
              <a:t>to design a proper personal name card with necessary</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information and elegant style.</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the workplace requirements and ethics for name cards designing.</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4099" name="标题 1"/>
          <p:cNvSpPr>
            <a:spLocks noGrp="1"/>
          </p:cNvSpPr>
          <p:nvPr>
            <p:ph type="title"/>
          </p:nvPr>
        </p:nvSpPr>
        <p:spPr>
          <a:xfrm>
            <a:off x="1185863" y="301625"/>
            <a:ext cx="7958137" cy="1011238"/>
          </a:xfrm>
        </p:spPr>
        <p:txBody>
          <a:bodyPr vert="horz" wrap="square" lIns="91440" tIns="45720" rIns="91440" bIns="45720" anchor="ctr" anchorCtr="0"/>
          <a:p>
            <a:br>
              <a:rPr lang="zh-CN" altLang="en-US" dirty="0">
                <a:solidFill>
                  <a:schemeClr val="tx1"/>
                </a:solidFill>
              </a:rPr>
            </a:br>
            <a:r>
              <a:rPr lang="zh-CN" altLang="en-US" dirty="0">
                <a:solidFill>
                  <a:srgbClr val="282917"/>
                </a:solidFill>
                <a:latin typeface="Times New Roman" panose="02020603050405020304" pitchFamily="18" charset="0"/>
                <a:cs typeface="Times New Roman" panose="02020603050405020304" pitchFamily="18" charset="0"/>
              </a:rPr>
              <a:t>Ⅰ. </a:t>
            </a:r>
            <a:r>
              <a:rPr lang="zh-CN" altLang="en-US" u="sng" dirty="0">
                <a:solidFill>
                  <a:srgbClr val="282917"/>
                </a:solidFill>
                <a:latin typeface="Times New Roman" panose="02020603050405020304" pitchFamily="18" charset="0"/>
                <a:cs typeface="Times New Roman" panose="02020603050405020304" pitchFamily="18" charset="0"/>
              </a:rPr>
              <a:t>Learning Objectives</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chemeClr val="tx1"/>
                </a:solidFill>
              </a:rPr>
            </a:b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a:spLocks noGrp="1"/>
          </p:cNvSpPr>
          <p:nvPr>
            <p:ph type="title"/>
          </p:nvPr>
        </p:nvSpPr>
        <p:spPr>
          <a:xfrm>
            <a:off x="1090613" y="669925"/>
            <a:ext cx="8053387" cy="1011238"/>
          </a:xfrm>
        </p:spPr>
        <p:txBody>
          <a:bodyPr vert="horz" wrap="square" lIns="91440" tIns="45720" rIns="91440" bIns="45720" anchor="ctr" anchorCtr="0"/>
          <a:p>
            <a:r>
              <a:rPr lang="zh-CN" altLang="en-US" sz="2400" i="1" dirty="0">
                <a:solidFill>
                  <a:srgbClr val="282917"/>
                </a:solidFill>
                <a:latin typeface="Times New Roman" panose="02020603050405020304" pitchFamily="18" charset="0"/>
                <a:cs typeface="Times New Roman" panose="02020603050405020304" pitchFamily="18" charset="0"/>
              </a:rPr>
              <a:t>Task 5</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following sales letter and fill in the blanks with the right expressions according to the Chinese.</a:t>
            </a:r>
            <a:br>
              <a:rPr lang="zh-CN" altLang="en-US" sz="2400" dirty="0">
                <a:latin typeface="Times New Roman" panose="02020603050405020304" pitchFamily="18" charset="0"/>
                <a:cs typeface="Times New Roman" panose="02020603050405020304" pitchFamily="18" charset="0"/>
              </a:rPr>
            </a:br>
            <a:r>
              <a:rPr lang="zh-CN" altLang="en-US" sz="2400" dirty="0">
                <a:latin typeface="Times New Roman" panose="02020603050405020304" pitchFamily="18" charset="0"/>
                <a:cs typeface="Times New Roman" panose="02020603050405020304" pitchFamily="18" charset="0"/>
              </a:rPr>
              <a:t> </a:t>
            </a:r>
            <a:br>
              <a:rPr lang="zh-CN" altLang="en-US" sz="2400" dirty="0"/>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25603" name="内容占位符 2"/>
          <p:cNvSpPr>
            <a:spLocks noGrp="1"/>
          </p:cNvSpPr>
          <p:nvPr>
            <p:ph idx="1"/>
          </p:nvPr>
        </p:nvSpPr>
        <p:spPr>
          <a:xfrm>
            <a:off x="1182688" y="1474788"/>
            <a:ext cx="7712075" cy="3514725"/>
          </a:xfrm>
        </p:spPr>
        <p:txBody>
          <a:bodyPr vert="horz" wrap="square" lIns="91440" tIns="45720" rIns="91440" bIns="45720" anchor="t" anchorCtr="0"/>
          <a:p>
            <a:pPr algn="ctr">
              <a:buNone/>
            </a:pPr>
            <a:r>
              <a:rPr lang="zh-CN" altLang="en-US" sz="2000" b="0" dirty="0">
                <a:solidFill>
                  <a:srgbClr val="282917"/>
                </a:solidFill>
                <a:latin typeface="Times New Roman" panose="02020603050405020304" pitchFamily="18" charset="0"/>
                <a:cs typeface="Times New Roman" panose="02020603050405020304" pitchFamily="18" charset="0"/>
              </a:rPr>
              <a:t> Future Software Co.，Ltd.</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ctr">
              <a:buNone/>
            </a:pPr>
            <a:r>
              <a:rPr lang="zh-CN" altLang="en-US" sz="2000" b="0" dirty="0">
                <a:solidFill>
                  <a:srgbClr val="282917"/>
                </a:solidFill>
                <a:latin typeface="Times New Roman" panose="02020603050405020304" pitchFamily="18" charset="0"/>
                <a:cs typeface="Times New Roman" panose="02020603050405020304" pitchFamily="18" charset="0"/>
              </a:rPr>
              <a:t> Lin Fei</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________1______(销售经理)</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___2___(地址): No.8 Guangyuan Road，Xuhui District，Shanghai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_____3____(邮政编码): 200010             Tel: 021-63852288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E-mail: chen**@sina.com.cn               ____4__(传真): 020-638533**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____5_____(网址)：http://futuresoftware.com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6627" name="内容占位符 2"/>
          <p:cNvSpPr>
            <a:spLocks noGrp="1"/>
          </p:cNvSpPr>
          <p:nvPr/>
        </p:nvSpPr>
        <p:spPr>
          <a:xfrm>
            <a:off x="1248410" y="3812540"/>
            <a:ext cx="2865755" cy="27476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a:lstStyle>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1.	Sales Manager </a:t>
            </a: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2.	Address</a:t>
            </a: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3.	Postal code </a:t>
            </a: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4.	Fax</a:t>
            </a: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5.	Website </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6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996950" y="284163"/>
            <a:ext cx="7958138" cy="998537"/>
          </a:xfrm>
        </p:spPr>
        <p:txBody>
          <a:bodyPr vert="horz" wrap="square" lIns="91440" tIns="45720" rIns="91440" bIns="45720" anchor="ctr" anchorCtr="0"/>
          <a:p>
            <a:br>
              <a:rPr lang="zh-CN" altLang="en-US" dirty="0"/>
            </a:br>
            <a:r>
              <a:rPr lang="zh-CN" altLang="en-US" sz="2400" dirty="0">
                <a:solidFill>
                  <a:srgbClr val="282917"/>
                </a:solidFill>
                <a:latin typeface="Times New Roman" panose="02020603050405020304" pitchFamily="18" charset="0"/>
                <a:cs typeface="Times New Roman" panose="02020603050405020304" pitchFamily="18" charset="0"/>
              </a:rPr>
              <a:t>Task 6 </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dirty="0">
                <a:solidFill>
                  <a:srgbClr val="282917"/>
                </a:solidFill>
                <a:latin typeface="Times New Roman" panose="02020603050405020304" pitchFamily="18" charset="0"/>
                <a:cs typeface="Times New Roman" panose="02020603050405020304" pitchFamily="18" charset="0"/>
              </a:rPr>
            </a:br>
            <a:endParaRPr lang="zh-CN" altLang="en-US" dirty="0">
              <a:solidFill>
                <a:srgbClr val="282917"/>
              </a:solidFill>
              <a:latin typeface="Times New Roman" panose="02020603050405020304" pitchFamily="18" charset="0"/>
              <a:ea typeface="Times New Roman" panose="02020603050405020304" pitchFamily="18" charset="0"/>
            </a:endParaRPr>
          </a:p>
        </p:txBody>
      </p:sp>
      <p:sp>
        <p:nvSpPr>
          <p:cNvPr id="27651" name="内容占位符 2"/>
          <p:cNvSpPr>
            <a:spLocks noGrp="1"/>
          </p:cNvSpPr>
          <p:nvPr>
            <p:ph idx="1"/>
          </p:nvPr>
        </p:nvSpPr>
        <p:spPr>
          <a:xfrm>
            <a:off x="1030288" y="657225"/>
            <a:ext cx="8042275" cy="5867400"/>
          </a:xfrm>
        </p:spPr>
        <p:txBody>
          <a:bodyPr vert="horz" wrap="square" lIns="91440" tIns="45720" rIns="91440" bIns="45720" anchor="t" anchorCtr="0"/>
          <a:p>
            <a:pPr>
              <a:buNone/>
            </a:pPr>
            <a:r>
              <a:rPr lang="zh-CN" altLang="en-US" sz="2400" dirty="0">
                <a:solidFill>
                  <a:srgbClr val="282917"/>
                </a:solidFill>
                <a:latin typeface="Times New Roman" panose="02020603050405020304" pitchFamily="18" charset="0"/>
                <a:cs typeface="Times New Roman" panose="02020603050405020304" pitchFamily="18" charset="0"/>
              </a:rPr>
              <a:t>Directions: Design a name card for Ms. Liu from Dongfeng     </a:t>
            </a:r>
            <a:endParaRPr lang="zh-CN" altLang="en-US" sz="2400" dirty="0">
              <a:solidFill>
                <a:srgbClr val="282917"/>
              </a:solidFill>
              <a:latin typeface="Times New Roman" panose="02020603050405020304" pitchFamily="18" charset="0"/>
              <a:cs typeface="Times New Roman" panose="02020603050405020304" pitchFamily="18" charset="0"/>
            </a:endParaRPr>
          </a:p>
          <a:p>
            <a:pPr>
              <a:buNone/>
            </a:pPr>
            <a:r>
              <a:rPr lang="zh-CN" altLang="en-US" sz="2400" dirty="0">
                <a:solidFill>
                  <a:srgbClr val="282917"/>
                </a:solidFill>
                <a:latin typeface="Times New Roman" panose="02020603050405020304" pitchFamily="18" charset="0"/>
                <a:cs typeface="Times New Roman" panose="02020603050405020304" pitchFamily="18" charset="0"/>
              </a:rPr>
              <a:t>Technologies Co.,Ltd. Guangzhou according to her personal </a:t>
            </a:r>
            <a:endParaRPr lang="zh-CN" altLang="en-US" sz="2400" dirty="0">
              <a:solidFill>
                <a:srgbClr val="282917"/>
              </a:solidFill>
              <a:latin typeface="Times New Roman" panose="02020603050405020304" pitchFamily="18" charset="0"/>
              <a:cs typeface="Times New Roman" panose="02020603050405020304" pitchFamily="18" charset="0"/>
            </a:endParaRPr>
          </a:p>
          <a:p>
            <a:pPr>
              <a:buNone/>
            </a:pPr>
            <a:r>
              <a:rPr lang="zh-CN" altLang="en-US" sz="2400" dirty="0">
                <a:solidFill>
                  <a:srgbClr val="282917"/>
                </a:solidFill>
                <a:latin typeface="Times New Roman" panose="02020603050405020304" pitchFamily="18" charset="0"/>
                <a:cs typeface="Times New Roman" panose="02020603050405020304" pitchFamily="18" charset="0"/>
              </a:rPr>
              <a:t>information given below.</a:t>
            </a:r>
            <a:endParaRPr lang="zh-CN" altLang="en-US" sz="24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姓名: 刘丽华                                      职务：人力资源部经理</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单位：广州市东风科技有限公司    地址：广州市花都区中山路28号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电话：86-20-88810333                     传真：86-20-88812336</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电邮：lihua@dongfeng-group.com    公司网址：www.dongfeng.com.cn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8675" name="内容占位符 2"/>
          <p:cNvSpPr>
            <a:spLocks noGrp="1"/>
          </p:cNvSpPr>
          <p:nvPr/>
        </p:nvSpPr>
        <p:spPr>
          <a:xfrm>
            <a:off x="868680" y="3773805"/>
            <a:ext cx="8366125" cy="23590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a:lstStyle>
          <a:p>
            <a:pPr>
              <a:buNone/>
            </a:pPr>
            <a:r>
              <a:rPr lang="zh-CN" altLang="en-US" sz="2000" b="0" dirty="0">
                <a:latin typeface="Times New Roman" panose="02020603050405020304" pitchFamily="18" charset="0"/>
                <a:cs typeface="Times New Roman" panose="02020603050405020304" pitchFamily="18" charset="0"/>
              </a:rPr>
              <a:t>            Guangzhou Dongfeng Technologies Co.，Ltd.</a:t>
            </a:r>
            <a:endParaRPr lang="zh-CN" altLang="en-US" sz="2000" b="0" dirty="0">
              <a:latin typeface="Times New Roman" panose="02020603050405020304" pitchFamily="18" charset="0"/>
              <a:cs typeface="Times New Roman" panose="02020603050405020304" pitchFamily="18" charset="0"/>
            </a:endParaRPr>
          </a:p>
          <a:p>
            <a:pPr algn="ctr">
              <a:buNone/>
            </a:pPr>
            <a:r>
              <a:rPr lang="zh-CN" altLang="en-US" sz="2000" b="0" dirty="0">
                <a:latin typeface="Times New Roman" panose="02020603050405020304" pitchFamily="18" charset="0"/>
                <a:cs typeface="Times New Roman" panose="02020603050405020304" pitchFamily="18" charset="0"/>
              </a:rPr>
              <a:t>Liu Lihua</a:t>
            </a:r>
            <a:endParaRPr lang="zh-CN" altLang="en-US" sz="2000" b="0" dirty="0">
              <a:latin typeface="Times New Roman" panose="02020603050405020304" pitchFamily="18" charset="0"/>
              <a:cs typeface="Times New Roman" panose="02020603050405020304" pitchFamily="18" charset="0"/>
            </a:endParaRPr>
          </a:p>
          <a:p>
            <a:pPr algn="ctr">
              <a:buNone/>
            </a:pPr>
            <a:r>
              <a:rPr lang="zh-CN" altLang="en-US" sz="2000" b="0" dirty="0">
                <a:latin typeface="Times New Roman" panose="02020603050405020304" pitchFamily="18" charset="0"/>
                <a:cs typeface="Times New Roman" panose="02020603050405020304" pitchFamily="18" charset="0"/>
              </a:rPr>
              <a:t>Human Resources Manager</a:t>
            </a: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Address: No. 28, Zhongshan Road, Huadu District, Guangzhou City</a:t>
            </a: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Tel: 86-20-88810333                                 Fax: 86-20-88812336</a:t>
            </a: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Website: www.dongfeng.com.cn               E-mail: lihua@dongfeng-group.com</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dirty="0">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strips(downLeft)">
                                      <p:cBhvr>
                                        <p:cTn id="7"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a:xfrm>
            <a:off x="1185863" y="198438"/>
            <a:ext cx="7958137" cy="1011237"/>
          </a:xfrm>
        </p:spPr>
        <p:txBody>
          <a:bodyPr vert="horz" wrap="square" lIns="91440" tIns="45720" rIns="91440" bIns="45720" anchor="ctr" anchorCtr="0"/>
          <a:p>
            <a:r>
              <a:rPr lang="zh-CN" altLang="en-US" dirty="0">
                <a:solidFill>
                  <a:srgbClr val="282917"/>
                </a:solidFill>
                <a:latin typeface="Times New Roman" panose="02020603050405020304" pitchFamily="18" charset="0"/>
                <a:cs typeface="Times New Roman" panose="02020603050405020304" pitchFamily="18" charset="0"/>
              </a:rPr>
              <a:t>VII. </a:t>
            </a:r>
            <a:r>
              <a:rPr lang="zh-CN" altLang="en-US" u="sng" dirty="0">
                <a:solidFill>
                  <a:srgbClr val="282917"/>
                </a:solidFill>
                <a:latin typeface="Times New Roman" panose="02020603050405020304" pitchFamily="18" charset="0"/>
                <a:cs typeface="Times New Roman" panose="02020603050405020304" pitchFamily="18" charset="0"/>
              </a:rPr>
              <a:t>Read for Reference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1. A sample of name card. </a:t>
            </a: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29699" name="内容占位符 2"/>
          <p:cNvSpPr>
            <a:spLocks noGrp="1"/>
          </p:cNvSpPr>
          <p:nvPr>
            <p:ph idx="1"/>
          </p:nvPr>
        </p:nvSpPr>
        <p:spPr>
          <a:xfrm>
            <a:off x="1030288" y="1403350"/>
            <a:ext cx="7961312" cy="5121275"/>
          </a:xfrm>
        </p:spPr>
        <p:txBody>
          <a:bodyPr vert="horz" wrap="square" lIns="91440" tIns="45720" rIns="91440" bIns="45720" anchor="t" anchorCtr="0"/>
          <a:p>
            <a:pPr algn="ctr">
              <a:buNone/>
            </a:pPr>
            <a:r>
              <a:rPr lang="zh-CN" altLang="en-US" sz="2000" b="0" dirty="0">
                <a:solidFill>
                  <a:srgbClr val="282917"/>
                </a:solidFill>
                <a:latin typeface="Times New Roman" panose="02020603050405020304" pitchFamily="18" charset="0"/>
                <a:cs typeface="Times New Roman" panose="02020603050405020304" pitchFamily="18" charset="0"/>
              </a:rPr>
              <a:t>ABC Software Co.，Ltd.</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ctr">
              <a:buNone/>
            </a:pPr>
            <a:r>
              <a:rPr lang="zh-CN" altLang="en-US" sz="2000" b="0" dirty="0">
                <a:solidFill>
                  <a:srgbClr val="282917"/>
                </a:solidFill>
                <a:latin typeface="Times New Roman" panose="02020603050405020304" pitchFamily="18" charset="0"/>
                <a:cs typeface="Times New Roman" panose="02020603050405020304" pitchFamily="18" charset="0"/>
              </a:rPr>
              <a:t>Chen Fei</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ctr">
              <a:buNone/>
            </a:pPr>
            <a:r>
              <a:rPr lang="zh-CN" altLang="en-US" sz="2000" b="0" dirty="0">
                <a:solidFill>
                  <a:srgbClr val="282917"/>
                </a:solidFill>
                <a:latin typeface="Times New Roman" panose="02020603050405020304" pitchFamily="18" charset="0"/>
                <a:cs typeface="Times New Roman" panose="02020603050405020304" pitchFamily="18" charset="0"/>
              </a:rPr>
              <a:t>Sales Manager</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Address: No.10 Guangyuan Road，Xuhui Districit，Shanghai</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Tel: 021-63852288                                  Postal code: 200010</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Fax: 020-63853388                                  E-mail: chenfei@sina.com.cn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a:xfrm>
            <a:off x="1055688" y="530225"/>
            <a:ext cx="7958137" cy="546100"/>
          </a:xfrm>
        </p:spPr>
        <p:txBody>
          <a:bodyPr vert="horz" wrap="square" lIns="91440" tIns="45720" rIns="91440" bIns="45720" anchor="ctr" anchorCtr="0"/>
          <a:p>
            <a:r>
              <a:rPr lang="zh-CN" altLang="en-US" sz="2400" dirty="0">
                <a:solidFill>
                  <a:srgbClr val="282917"/>
                </a:solidFill>
                <a:latin typeface="Times New Roman" panose="02020603050405020304" pitchFamily="18" charset="0"/>
                <a:cs typeface="Times New Roman" panose="02020603050405020304" pitchFamily="18" charset="0"/>
              </a:rPr>
              <a:t>2. A sample of name card.</a:t>
            </a: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b="0" dirty="0">
              <a:solidFill>
                <a:srgbClr val="282917"/>
              </a:solidFill>
              <a:latin typeface="Times New Roman" panose="02020603050405020304" pitchFamily="18" charset="0"/>
              <a:ea typeface="Times New Roman" panose="02020603050405020304" pitchFamily="18" charset="0"/>
            </a:endParaRPr>
          </a:p>
        </p:txBody>
      </p:sp>
      <p:pic>
        <p:nvPicPr>
          <p:cNvPr id="30723" name="内容占位符 3"/>
          <p:cNvPicPr>
            <a:picLocks noGrp="1" noChangeAspect="1"/>
          </p:cNvPicPr>
          <p:nvPr>
            <p:ph idx="1"/>
          </p:nvPr>
        </p:nvPicPr>
        <p:blipFill>
          <a:blip r:embed="rId1"/>
          <a:srcRect/>
          <a:stretch>
            <a:fillRect/>
          </a:stretch>
        </p:blipFill>
        <p:spPr>
          <a:xfrm>
            <a:off x="1976438" y="1624013"/>
            <a:ext cx="5792787" cy="3576637"/>
          </a:xfrm>
        </p:spPr>
      </p:pic>
    </p:spTree>
  </p:cSld>
  <p:clrMapOvr>
    <a:masterClrMapping/>
  </p:clrMapOvr>
  <p:transition>
    <p:sndAc>
      <p:stSnd>
        <p:snd r:embed="rId2"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770" name="组合 26111"/>
          <p:cNvGrpSpPr/>
          <p:nvPr/>
        </p:nvGrpSpPr>
        <p:grpSpPr>
          <a:xfrm>
            <a:off x="5932488" y="5632450"/>
            <a:ext cx="669925" cy="654050"/>
            <a:chOff x="0" y="0"/>
            <a:chExt cx="515" cy="505"/>
          </a:xfrm>
        </p:grpSpPr>
        <p:sp>
          <p:nvSpPr>
            <p:cNvPr id="32771" name="椭圆 26112"/>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1755" name="图片 26113" descr="sphere_highlight"/>
            <p:cNvPicPr>
              <a:picLocks noChangeAspect="1"/>
            </p:cNvPicPr>
            <p:nvPr/>
          </p:nvPicPr>
          <p:blipFill>
            <a:blip r:embed="rId1"/>
            <a:stretch>
              <a:fillRect/>
            </a:stretch>
          </p:blipFill>
          <p:spPr>
            <a:xfrm>
              <a:off x="19" y="2"/>
              <a:ext cx="470" cy="241"/>
            </a:xfrm>
            <a:prstGeom prst="rect">
              <a:avLst/>
            </a:prstGeom>
            <a:noFill/>
            <a:ln w="9525">
              <a:noFill/>
            </a:ln>
          </p:spPr>
        </p:pic>
      </p:grpSp>
      <p:grpSp>
        <p:nvGrpSpPr>
          <p:cNvPr id="32773" name="组合 26114"/>
          <p:cNvGrpSpPr/>
          <p:nvPr/>
        </p:nvGrpSpPr>
        <p:grpSpPr>
          <a:xfrm>
            <a:off x="7323138" y="5181600"/>
            <a:ext cx="349250" cy="339725"/>
            <a:chOff x="0" y="0"/>
            <a:chExt cx="515" cy="505"/>
          </a:xfrm>
        </p:grpSpPr>
        <p:sp>
          <p:nvSpPr>
            <p:cNvPr id="32774" name="椭圆 26115"/>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1753" name="图片 26116" descr="sphere_highlight"/>
            <p:cNvPicPr>
              <a:picLocks noChangeAspect="1"/>
            </p:cNvPicPr>
            <p:nvPr/>
          </p:nvPicPr>
          <p:blipFill>
            <a:blip r:embed="rId2"/>
            <a:stretch>
              <a:fillRect/>
            </a:stretch>
          </p:blipFill>
          <p:spPr>
            <a:xfrm>
              <a:off x="19" y="2"/>
              <a:ext cx="470" cy="241"/>
            </a:xfrm>
            <a:prstGeom prst="rect">
              <a:avLst/>
            </a:prstGeom>
            <a:noFill/>
            <a:ln w="9525">
              <a:noFill/>
            </a:ln>
          </p:spPr>
        </p:pic>
      </p:grpSp>
      <p:sp>
        <p:nvSpPr>
          <p:cNvPr id="32776" name="椭圆 26117"/>
          <p:cNvSpPr/>
          <p:nvPr/>
        </p:nvSpPr>
        <p:spPr>
          <a:xfrm>
            <a:off x="3862388" y="516890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 typeface="Wingdings" panose="05000000000000000000" pitchFamily="2" charset="2"/>
            </a:pPr>
            <a:endParaRPr lang="zh-CN" altLang="en-US" dirty="0">
              <a:latin typeface="Arial" panose="020B0604020202020204" pitchFamily="34" charset="0"/>
            </a:endParaRPr>
          </a:p>
        </p:txBody>
      </p:sp>
      <p:sp>
        <p:nvSpPr>
          <p:cNvPr id="32777" name="椭圆 26118"/>
          <p:cNvSpPr/>
          <p:nvPr/>
        </p:nvSpPr>
        <p:spPr>
          <a:xfrm>
            <a:off x="0" y="400050"/>
            <a:ext cx="2609850" cy="2624138"/>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 typeface="Wingdings" panose="05000000000000000000" pitchFamily="2" charset="2"/>
            </a:pPr>
            <a:endParaRPr lang="zh-CN" altLang="en-US" dirty="0">
              <a:latin typeface="Arial" panose="020B0604020202020204" pitchFamily="34" charset="0"/>
            </a:endParaRPr>
          </a:p>
        </p:txBody>
      </p:sp>
      <p:sp>
        <p:nvSpPr>
          <p:cNvPr id="32778" name="椭圆 26119"/>
          <p:cNvSpPr/>
          <p:nvPr/>
        </p:nvSpPr>
        <p:spPr>
          <a:xfrm>
            <a:off x="1428750" y="3671888"/>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 typeface="Wingdings" panose="05000000000000000000" pitchFamily="2" charset="2"/>
            </a:pPr>
            <a:endParaRPr lang="zh-CN" altLang="en-US" dirty="0">
              <a:latin typeface="Arial" panose="020B0604020202020204" pitchFamily="34" charset="0"/>
            </a:endParaRPr>
          </a:p>
        </p:txBody>
      </p:sp>
      <p:sp>
        <p:nvSpPr>
          <p:cNvPr id="31751" name="TextBox 13"/>
          <p:cNvSpPr txBox="1"/>
          <p:nvPr/>
        </p:nvSpPr>
        <p:spPr>
          <a:xfrm>
            <a:off x="2595563" y="2431733"/>
            <a:ext cx="6548437" cy="2306955"/>
          </a:xfrm>
          <a:prstGeom prst="rect">
            <a:avLst/>
          </a:prstGeom>
          <a:noFill/>
          <a:ln w="9525">
            <a:noFill/>
          </a:ln>
        </p:spPr>
        <p:txBody>
          <a:bodyPr>
            <a:spAutoFit/>
          </a:bodyPr>
          <a:p>
            <a:pPr eaLnBrk="1" hangingPunct="1"/>
            <a:r>
              <a:rPr lang="en-US" altLang="zh-CN" sz="3600" dirty="0">
                <a:solidFill>
                  <a:srgbClr val="282917"/>
                </a:solidFill>
                <a:latin typeface="Times New Roman" panose="02020603050405020304" pitchFamily="18" charset="0"/>
                <a:cs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cs typeface="Times New Roman" panose="02020603050405020304" pitchFamily="18" charset="0"/>
            </a:endParaRPr>
          </a:p>
          <a:p>
            <a:pPr eaLnBrk="1" hangingPunct="1"/>
            <a:r>
              <a:rPr lang="en-US" altLang="zh-CN" sz="3600" dirty="0">
                <a:solidFill>
                  <a:srgbClr val="282917"/>
                </a:solidFill>
                <a:latin typeface="Times New Roman" panose="02020603050405020304" pitchFamily="18" charset="0"/>
                <a:cs typeface="Times New Roman" panose="02020603050405020304" pitchFamily="18" charset="0"/>
              </a:rPr>
              <a:t>                          </a:t>
            </a:r>
            <a:r>
              <a:rPr lang="zh-CN" altLang="en-US" sz="3600" dirty="0">
                <a:solidFill>
                  <a:srgbClr val="282917"/>
                </a:solidFill>
                <a:latin typeface="Times New Roman" panose="02020603050405020304" pitchFamily="18" charset="0"/>
                <a:cs typeface="Times New Roman" panose="02020603050405020304" pitchFamily="18" charset="0"/>
              </a:rPr>
              <a:t>谢谢观赏！</a:t>
            </a:r>
            <a:endParaRPr lang="zh-CN" altLang="en-US" sz="3600" dirty="0">
              <a:solidFill>
                <a:srgbClr val="282917"/>
              </a:solidFill>
              <a:latin typeface="Times New Roman" panose="02020603050405020304" pitchFamily="18" charset="0"/>
              <a:cs typeface="Times New Roman" panose="02020603050405020304" pitchFamily="18" charset="0"/>
            </a:endParaRPr>
          </a:p>
          <a:p>
            <a:pPr eaLnBrk="1" hangingPunct="1"/>
            <a:r>
              <a:rPr lang="zh-CN" altLang="en-US" sz="3600" dirty="0">
                <a:solidFill>
                  <a:srgbClr val="282917"/>
                </a:solidFill>
                <a:latin typeface="Times New Roman" panose="02020603050405020304" pitchFamily="18" charset="0"/>
                <a:cs typeface="Times New Roman" panose="02020603050405020304" pitchFamily="18" charset="0"/>
              </a:rPr>
              <a:t>            </a:t>
            </a:r>
            <a:endParaRPr lang="zh-CN" altLang="en-US" sz="3600" dirty="0">
              <a:solidFill>
                <a:srgbClr val="282917"/>
              </a:solidFill>
              <a:latin typeface="Times New Roman" panose="02020603050405020304" pitchFamily="18" charset="0"/>
              <a:cs typeface="Times New Roman" panose="02020603050405020304" pitchFamily="18" charset="0"/>
            </a:endParaRPr>
          </a:p>
          <a:p>
            <a:pPr eaLnBrk="1" hangingPunct="1"/>
            <a:r>
              <a:rPr lang="zh-CN" altLang="en-US" sz="3600" dirty="0">
                <a:solidFill>
                  <a:srgbClr val="282917"/>
                </a:solidFill>
                <a:latin typeface="Times New Roman" panose="02020603050405020304" pitchFamily="18" charset="0"/>
                <a:cs typeface="Times New Roman" panose="02020603050405020304" pitchFamily="18" charset="0"/>
              </a:rPr>
              <a:t>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2773"/>
                                        </p:tgtEl>
                                        <p:attrNameLst>
                                          <p:attrName>style.visibility</p:attrName>
                                        </p:attrNameLst>
                                      </p:cBhvr>
                                      <p:to>
                                        <p:strVal val="visible"/>
                                      </p:to>
                                    </p:set>
                                    <p:anim calcmode="lin" valueType="num">
                                      <p:cBhvr>
                                        <p:cTn id="7" dur="1000" fill="hold"/>
                                        <p:tgtEl>
                                          <p:spTgt spid="32773"/>
                                        </p:tgtEl>
                                        <p:attrNameLst>
                                          <p:attrName>ppt_w</p:attrName>
                                        </p:attrNameLst>
                                      </p:cBhvr>
                                      <p:tavLst>
                                        <p:tav tm="0">
                                          <p:val>
                                            <p:fltVal val="0.000000"/>
                                          </p:val>
                                        </p:tav>
                                        <p:tav tm="100000">
                                          <p:val>
                                            <p:strVal val="#ppt_w"/>
                                          </p:val>
                                        </p:tav>
                                      </p:tavLst>
                                    </p:anim>
                                    <p:anim calcmode="lin" valueType="num">
                                      <p:cBhvr>
                                        <p:cTn id="8" dur="1000" fill="hold"/>
                                        <p:tgtEl>
                                          <p:spTgt spid="32773"/>
                                        </p:tgtEl>
                                        <p:attrNameLst>
                                          <p:attrName>ppt_h</p:attrName>
                                        </p:attrNameLst>
                                      </p:cBhvr>
                                      <p:tavLst>
                                        <p:tav tm="0">
                                          <p:val>
                                            <p:fltVal val="0.000000"/>
                                          </p:val>
                                        </p:tav>
                                        <p:tav tm="100000">
                                          <p:val>
                                            <p:strVal val="#ppt_h"/>
                                          </p:val>
                                        </p:tav>
                                      </p:tavLst>
                                    </p:anim>
                                    <p:animEffect transition="in" filter="fade">
                                      <p:cBhvr>
                                        <p:cTn id="9" dur="1000"/>
                                        <p:tgtEl>
                                          <p:spTgt spid="3277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2773"/>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32770"/>
                                        </p:tgtEl>
                                        <p:attrNameLst>
                                          <p:attrName>style.visibility</p:attrName>
                                        </p:attrNameLst>
                                      </p:cBhvr>
                                      <p:to>
                                        <p:strVal val="visible"/>
                                      </p:to>
                                    </p:set>
                                    <p:anim calcmode="lin" valueType="num">
                                      <p:cBhvr>
                                        <p:cTn id="14" dur="1000" fill="hold"/>
                                        <p:tgtEl>
                                          <p:spTgt spid="32770"/>
                                        </p:tgtEl>
                                        <p:attrNameLst>
                                          <p:attrName>ppt_w</p:attrName>
                                        </p:attrNameLst>
                                      </p:cBhvr>
                                      <p:tavLst>
                                        <p:tav tm="0">
                                          <p:val>
                                            <p:fltVal val="0.000000"/>
                                          </p:val>
                                        </p:tav>
                                        <p:tav tm="100000">
                                          <p:val>
                                            <p:strVal val="#ppt_w"/>
                                          </p:val>
                                        </p:tav>
                                      </p:tavLst>
                                    </p:anim>
                                    <p:anim calcmode="lin" valueType="num">
                                      <p:cBhvr>
                                        <p:cTn id="15" dur="1000" fill="hold"/>
                                        <p:tgtEl>
                                          <p:spTgt spid="32770"/>
                                        </p:tgtEl>
                                        <p:attrNameLst>
                                          <p:attrName>ppt_h</p:attrName>
                                        </p:attrNameLst>
                                      </p:cBhvr>
                                      <p:tavLst>
                                        <p:tav tm="0">
                                          <p:val>
                                            <p:fltVal val="0.000000"/>
                                          </p:val>
                                        </p:tav>
                                        <p:tav tm="100000">
                                          <p:val>
                                            <p:strVal val="#ppt_h"/>
                                          </p:val>
                                        </p:tav>
                                      </p:tavLst>
                                    </p:anim>
                                    <p:animEffect transition="in" filter="fade">
                                      <p:cBhvr>
                                        <p:cTn id="16" dur="1000"/>
                                        <p:tgtEl>
                                          <p:spTgt spid="32770"/>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32770"/>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32776"/>
                                        </p:tgtEl>
                                        <p:attrNameLst>
                                          <p:attrName>style.visibility</p:attrName>
                                        </p:attrNameLst>
                                      </p:cBhvr>
                                      <p:to>
                                        <p:strVal val="visible"/>
                                      </p:to>
                                    </p:set>
                                    <p:animEffect transition="in" filter="fade">
                                      <p:cBhvr>
                                        <p:cTn id="22" dur="1000"/>
                                        <p:tgtEl>
                                          <p:spTgt spid="32776"/>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32778"/>
                                        </p:tgtEl>
                                        <p:attrNameLst>
                                          <p:attrName>style.visibility</p:attrName>
                                        </p:attrNameLst>
                                      </p:cBhvr>
                                      <p:to>
                                        <p:strVal val="visible"/>
                                      </p:to>
                                    </p:set>
                                    <p:animEffect transition="in" filter="fade">
                                      <p:cBhvr>
                                        <p:cTn id="26" dur="1000"/>
                                        <p:tgtEl>
                                          <p:spTgt spid="32778"/>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32777"/>
                                        </p:tgtEl>
                                        <p:attrNameLst>
                                          <p:attrName>style.visibility</p:attrName>
                                        </p:attrNameLst>
                                      </p:cBhvr>
                                      <p:to>
                                        <p:strVal val="visible"/>
                                      </p:to>
                                    </p:set>
                                    <p:animEffect transition="in" filter="fade">
                                      <p:cBhvr>
                                        <p:cTn id="30" dur="1000"/>
                                        <p:tgtEl>
                                          <p:spTgt spid="32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896938" y="825500"/>
            <a:ext cx="7716837" cy="5610225"/>
          </a:xfrm>
        </p:spPr>
        <p:txBody>
          <a:bodyPr vert="horz" wrap="square" lIns="91440" tIns="45720" rIns="91440" bIns="45720" anchor="t" anchorCtr="0"/>
          <a:p>
            <a:pPr>
              <a:buNone/>
            </a:pPr>
            <a:r>
              <a:rPr lang="zh-CN" altLang="en-US" dirty="0"/>
              <a:t>                                </a:t>
            </a:r>
            <a:endParaRPr lang="zh-CN" altLang="en-US" dirty="0"/>
          </a:p>
          <a:p>
            <a:pPr>
              <a:buNone/>
            </a:pPr>
            <a:r>
              <a:rPr lang="zh-CN" altLang="en-US" dirty="0"/>
              <a:t>                    </a:t>
            </a:r>
            <a:r>
              <a:rPr lang="zh-CN" altLang="en-US" sz="2400" dirty="0">
                <a:solidFill>
                  <a:srgbClr val="282917"/>
                </a:solidFill>
                <a:latin typeface="Times New Roman" panose="02020603050405020304" pitchFamily="18" charset="0"/>
                <a:cs typeface="Times New Roman" panose="02020603050405020304" pitchFamily="18" charset="0"/>
              </a:rPr>
              <a:t> About Name Card</a:t>
            </a:r>
            <a:endParaRPr lang="zh-CN" altLang="en-US" sz="240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400" dirty="0">
                <a:solidFill>
                  <a:srgbClr val="282917"/>
                </a:solidFill>
                <a:latin typeface="Times New Roman" panose="02020603050405020304" pitchFamily="18" charset="0"/>
                <a:cs typeface="Times New Roman" panose="02020603050405020304" pitchFamily="18" charset="0"/>
              </a:rPr>
              <a:t>            </a:t>
            </a:r>
            <a:r>
              <a:rPr lang="zh-CN" altLang="en-US" sz="2000" dirty="0">
                <a:solidFill>
                  <a:srgbClr val="282917"/>
                </a:solidFill>
                <a:latin typeface="Times New Roman" panose="02020603050405020304" pitchFamily="18" charset="0"/>
                <a:cs typeface="Times New Roman" panose="02020603050405020304" pitchFamily="18" charset="0"/>
              </a:rPr>
              <a:t>A name card (名片)</a:t>
            </a:r>
            <a:r>
              <a:rPr lang="zh-CN" altLang="en-US" sz="2000" b="0" dirty="0">
                <a:solidFill>
                  <a:srgbClr val="282917"/>
                </a:solidFill>
                <a:latin typeface="Times New Roman" panose="02020603050405020304" pitchFamily="18" charset="0"/>
                <a:cs typeface="Times New Roman" panose="02020603050405020304" pitchFamily="18" charset="0"/>
              </a:rPr>
              <a:t>, also called a business card, is a way of advertising yourself and the company you represent to colleagues and business clients. It is a card bearing business information about a company or individual and provides potential customers with a means to contact the business or representative of the business. It is shared during formal introductions as a convenience and a memory aid. A name card is frequently used during sales calls (visits) to provide potential customers with a means to contact the business or representative of the business. When writing a name card, your card should be simple and focused, so the purpose of your card is clear.</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5123" name="标题 1"/>
          <p:cNvSpPr>
            <a:spLocks noGrp="1"/>
          </p:cNvSpPr>
          <p:nvPr>
            <p:ph type="title"/>
          </p:nvPr>
        </p:nvSpPr>
        <p:spPr/>
        <p:txBody>
          <a:bodyPr vert="horz" wrap="square" lIns="91440" tIns="45720" rIns="91440" bIns="45720" anchor="ctr" anchorCtr="0"/>
          <a:p>
            <a:r>
              <a:rPr lang="zh-CN" altLang="en-US" dirty="0">
                <a:solidFill>
                  <a:srgbClr val="282917"/>
                </a:solidFill>
                <a:latin typeface="Times New Roman" panose="02020603050405020304" pitchFamily="18" charset="0"/>
                <a:cs typeface="Times New Roman" panose="02020603050405020304" pitchFamily="18" charset="0"/>
              </a:rPr>
              <a:t>Ⅱ.</a:t>
            </a:r>
            <a:r>
              <a:rPr lang="zh-CN" altLang="en-US" u="sng" dirty="0">
                <a:solidFill>
                  <a:srgbClr val="282917"/>
                </a:solidFill>
                <a:latin typeface="Times New Roman" panose="02020603050405020304" pitchFamily="18" charset="0"/>
                <a:cs typeface="Times New Roman" panose="02020603050405020304" pitchFamily="18" charset="0"/>
              </a:rPr>
              <a:t>Leading-In</a:t>
            </a:r>
            <a:r>
              <a:rPr lang="zh-CN" altLang="en-US" dirty="0">
                <a:solidFill>
                  <a:srgbClr val="282917"/>
                </a:solidFill>
                <a:latin typeface="Times New Roman" panose="02020603050405020304" pitchFamily="18" charset="0"/>
                <a:cs typeface="Times New Roman" panose="02020603050405020304" pitchFamily="18" charset="0"/>
              </a:rPr>
              <a:t> </a:t>
            </a:r>
            <a:endParaRPr lang="zh-CN" altLang="en-US"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内容占位符 2"/>
          <p:cNvSpPr>
            <a:spLocks noGrp="1"/>
          </p:cNvSpPr>
          <p:nvPr>
            <p:ph idx="1"/>
          </p:nvPr>
        </p:nvSpPr>
        <p:spPr>
          <a:xfrm>
            <a:off x="1078865" y="1758315"/>
            <a:ext cx="6986905" cy="2631440"/>
          </a:xfrm>
        </p:spPr>
        <p:txBody>
          <a:bodyPr vert="horz" wrap="square" lIns="91440" tIns="45720" rIns="91440" bIns="45720" anchor="t" anchorCtr="0"/>
          <a:p>
            <a:pPr algn="just" latinLnBrk="0">
              <a:lnSpc>
                <a:spcPct val="150000"/>
              </a:lnSpc>
              <a:spcBef>
                <a:spcPts val="0"/>
              </a:spcBef>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dirty="0">
                <a:solidFill>
                  <a:srgbClr val="282917"/>
                </a:solidFill>
                <a:latin typeface="Times New Roman" panose="02020603050405020304" pitchFamily="18" charset="0"/>
                <a:cs typeface="Times New Roman" panose="02020603050405020304" pitchFamily="18" charset="0"/>
              </a:rPr>
              <a:t>The main contents of a name card （名片的内容）</a:t>
            </a:r>
            <a:r>
              <a:rPr lang="zh-CN" altLang="en-US" sz="2000" b="0" dirty="0">
                <a:solidFill>
                  <a:srgbClr val="282917"/>
                </a:solidFill>
                <a:latin typeface="Times New Roman" panose="02020603050405020304" pitchFamily="18" charset="0"/>
                <a:cs typeface="Times New Roman" panose="02020603050405020304" pitchFamily="18" charset="0"/>
              </a:rPr>
              <a:t>A name card typically includes the giver’s name, company affiliation (usually with a logo) and contact information such as street address, telephone number, fax number, e-mail address and website. It can also include telex, bank account, tax code.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latinLnBrk="0">
              <a:lnSpc>
                <a:spcPct val="150000"/>
              </a:lnSpc>
              <a:spcBef>
                <a:spcPts val="0"/>
              </a:spcBef>
              <a:buNone/>
            </a:pP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1060450" y="1428750"/>
            <a:ext cx="7699375" cy="4587875"/>
          </a:xfrm>
        </p:spPr>
        <p:txBody>
          <a:bodyPr vert="horz" wrap="square" lIns="91440" tIns="45720" rIns="91440" bIns="45720" anchor="t" anchorCtr="0"/>
          <a:p>
            <a:pPr algn="just">
              <a:buNone/>
            </a:pPr>
            <a:r>
              <a:rPr lang="zh-CN" altLang="en-US" sz="2000" dirty="0">
                <a:solidFill>
                  <a:srgbClr val="282917"/>
                </a:solidFill>
                <a:latin typeface="Times New Roman" panose="02020603050405020304" pitchFamily="18" charset="0"/>
                <a:cs typeface="Times New Roman" panose="02020603050405020304" pitchFamily="18" charset="0"/>
              </a:rPr>
              <a:t>Format of a name card （名片的格式）</a:t>
            </a:r>
            <a:endParaRPr lang="zh-CN" altLang="en-US" sz="2000" dirty="0">
              <a:solidFill>
                <a:srgbClr val="282917"/>
              </a:solidFill>
              <a:latin typeface="Times New Roman" panose="02020603050405020304" pitchFamily="18" charset="0"/>
              <a:cs typeface="Times New Roman" panose="02020603050405020304" pitchFamily="18" charset="0"/>
            </a:endParaRPr>
          </a:p>
          <a:p>
            <a:r>
              <a:rPr lang="zh-CN" altLang="en-US" sz="2000" b="0" dirty="0">
                <a:solidFill>
                  <a:srgbClr val="282917"/>
                </a:solidFill>
                <a:latin typeface="Times New Roman" panose="02020603050405020304" pitchFamily="18" charset="0"/>
                <a:cs typeface="Times New Roman" panose="02020603050405020304" pitchFamily="18" charset="0"/>
              </a:rPr>
              <a:t>Personal Employment organization:  Usually be located above or in the upper left corner of a name card.</a:t>
            </a:r>
            <a:endParaRPr lang="zh-CN" altLang="en-US" sz="2000" b="0" dirty="0">
              <a:solidFill>
                <a:srgbClr val="282917"/>
              </a:solidFill>
              <a:latin typeface="Times New Roman" panose="02020603050405020304" pitchFamily="18" charset="0"/>
              <a:cs typeface="Times New Roman" panose="02020603050405020304" pitchFamily="18" charset="0"/>
            </a:endParaRPr>
          </a:p>
          <a:p>
            <a:r>
              <a:rPr lang="zh-CN" altLang="en-US" sz="2000" b="0" dirty="0">
                <a:solidFill>
                  <a:srgbClr val="282917"/>
                </a:solidFill>
                <a:latin typeface="Times New Roman" panose="02020603050405020304" pitchFamily="18" charset="0"/>
                <a:cs typeface="Times New Roman" panose="02020603050405020304" pitchFamily="18" charset="0"/>
              </a:rPr>
              <a:t>Personal Name: Be located in the middle of a name card.</a:t>
            </a:r>
            <a:endParaRPr lang="zh-CN" altLang="en-US" sz="2000" b="0" dirty="0">
              <a:solidFill>
                <a:srgbClr val="282917"/>
              </a:solidFill>
              <a:latin typeface="Times New Roman" panose="02020603050405020304" pitchFamily="18" charset="0"/>
              <a:cs typeface="Times New Roman" panose="02020603050405020304" pitchFamily="18" charset="0"/>
            </a:endParaRPr>
          </a:p>
          <a:p>
            <a:r>
              <a:rPr lang="zh-CN" altLang="en-US" sz="2000" b="0" dirty="0">
                <a:solidFill>
                  <a:srgbClr val="282917"/>
                </a:solidFill>
                <a:latin typeface="Times New Roman" panose="02020603050405020304" pitchFamily="18" charset="0"/>
                <a:cs typeface="Times New Roman" panose="02020603050405020304" pitchFamily="18" charset="0"/>
              </a:rPr>
              <a:t>Title/position: Be located in the middle of a name card, under the name.</a:t>
            </a:r>
            <a:endParaRPr lang="zh-CN" altLang="en-US" sz="2000" b="0" dirty="0">
              <a:solidFill>
                <a:srgbClr val="282917"/>
              </a:solidFill>
              <a:latin typeface="Times New Roman" panose="02020603050405020304" pitchFamily="18" charset="0"/>
              <a:cs typeface="Times New Roman" panose="02020603050405020304" pitchFamily="18" charset="0"/>
            </a:endParaRPr>
          </a:p>
          <a:p>
            <a:r>
              <a:rPr lang="zh-CN" altLang="en-US" sz="2000" b="0" dirty="0">
                <a:solidFill>
                  <a:srgbClr val="282917"/>
                </a:solidFill>
                <a:latin typeface="Times New Roman" panose="02020603050405020304" pitchFamily="18" charset="0"/>
                <a:cs typeface="Times New Roman" panose="02020603050405020304" pitchFamily="18" charset="0"/>
              </a:rPr>
              <a:t>Contact information: At the bottom of a name card. Because of the popularity of mobile phones, the personal mobile phone number often has to be written into the name card.</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内容占位符 2"/>
          <p:cNvSpPr>
            <a:spLocks noGrp="1"/>
          </p:cNvSpPr>
          <p:nvPr>
            <p:ph idx="1"/>
          </p:nvPr>
        </p:nvSpPr>
        <p:spPr>
          <a:xfrm>
            <a:off x="1076325" y="1062038"/>
            <a:ext cx="7580313" cy="5530850"/>
          </a:xfrm>
        </p:spPr>
        <p:txBody>
          <a:bodyPr vert="horz" wrap="square" lIns="91440" tIns="45720" rIns="91440" bIns="45720" anchor="t" anchorCtr="0"/>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dirty="0">
                <a:solidFill>
                  <a:schemeClr val="tx1"/>
                </a:solidFill>
                <a:latin typeface="Times New Roman" panose="02020603050405020304" pitchFamily="18" charset="0"/>
                <a:cs typeface="Times New Roman" panose="02020603050405020304" pitchFamily="18" charset="0"/>
              </a:rPr>
              <a:t>Artistic design of a name card （名片的艺术设计）</a:t>
            </a:r>
            <a:r>
              <a:rPr lang="zh-CN" altLang="en-US" sz="2000" b="0" dirty="0">
                <a:solidFill>
                  <a:srgbClr val="282917"/>
                </a:solidFill>
                <a:latin typeface="Times New Roman" panose="02020603050405020304" pitchFamily="18" charset="0"/>
                <a:cs typeface="Times New Roman" panose="02020603050405020304" pitchFamily="18" charset="0"/>
              </a:rPr>
              <a:t>Traditionally many cards were simple black text on white stock; today a professional business card will sometimes include one or more aspects of striking visual design. Apart from common name cards made of paper, there are also special name cards made from plastic (PVC), especially frosted translucent plastic, crystal clear plastic, white or metallic plastic. Other extraordinary materials are metal, rubberized cards, rubber, magnets and even real wood. For the most part those special material name cards are of standard format, preferably with rounded corners.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内容占位符 2"/>
          <p:cNvSpPr>
            <a:spLocks noGrp="1"/>
          </p:cNvSpPr>
          <p:nvPr>
            <p:ph idx="1"/>
          </p:nvPr>
        </p:nvSpPr>
        <p:spPr>
          <a:xfrm>
            <a:off x="971550" y="0"/>
            <a:ext cx="7961313" cy="5360988"/>
          </a:xfrm>
        </p:spPr>
        <p:txBody>
          <a:bodyPr vert="horz" wrap="square" lIns="91440" tIns="45720" rIns="91440" bIns="45720" anchor="t" anchorCtr="0"/>
          <a:p>
            <a:pPr>
              <a:buNone/>
            </a:pPr>
            <a:r>
              <a:rPr lang="zh-CN" altLang="en-US" sz="2400" i="1" dirty="0">
                <a:solidFill>
                  <a:srgbClr val="282917"/>
                </a:solidFill>
                <a:latin typeface="Times New Roman" panose="02020603050405020304" pitchFamily="18" charset="0"/>
                <a:cs typeface="Times New Roman" panose="02020603050405020304" pitchFamily="18" charset="0"/>
              </a:rPr>
              <a:t>Task 1  </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r>
              <a:rPr lang="zh-CN" altLang="en-US" sz="2400" dirty="0">
                <a:solidFill>
                  <a:srgbClr val="282917"/>
                </a:solidFill>
                <a:latin typeface="Times New Roman" panose="02020603050405020304" pitchFamily="18" charset="0"/>
                <a:cs typeface="Times New Roman" panose="02020603050405020304" pitchFamily="18" charset="0"/>
              </a:rPr>
              <a:t>Directions: Reading and Comprehension. </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1.From the name card you would know about following information except ________.</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 title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B. name and position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C. nationality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D. contact information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2.Traditionally many cards were _________.</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 having black text on white stock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B. having colorful text on white stock</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C. having white text on black stock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D. having black text on colorful stock</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3. When writing a name card, the information should be___________.</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 simple and focused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B. complex</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 C.  redundant</a:t>
            </a:r>
            <a:r>
              <a:rPr lang="en-US" altLang="zh-CN" sz="2000" b="0" dirty="0">
                <a:solidFill>
                  <a:srgbClr val="282917"/>
                </a:solidFill>
                <a:latin typeface="Times New Roman" panose="02020603050405020304" pitchFamily="18" charset="0"/>
                <a:cs typeface="Times New Roman" panose="02020603050405020304" pitchFamily="18" charset="0"/>
              </a:rPr>
              <a:t>       D. strict</a:t>
            </a: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4. Which is not included in a name card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 employment organization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B. e-mail address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C. date of birth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D. Address</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5.The name of company is usually designed and printed at the______ of a name card.</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 bottom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B. middle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C. top </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D. left side</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dirty="0"/>
          </a:p>
        </p:txBody>
      </p:sp>
      <p:sp>
        <p:nvSpPr>
          <p:cNvPr id="2" name="文本框 1"/>
          <p:cNvSpPr txBox="1"/>
          <p:nvPr/>
        </p:nvSpPr>
        <p:spPr>
          <a:xfrm>
            <a:off x="1657350" y="1463040"/>
            <a:ext cx="537845" cy="398780"/>
          </a:xfrm>
          <a:prstGeom prst="rect">
            <a:avLst/>
          </a:prstGeom>
          <a:noFill/>
        </p:spPr>
        <p:txBody>
          <a:bodyPr wrap="square" rtlCol="0" anchor="t">
            <a:spAutoFit/>
            <a:scene3d>
              <a:camera prst="orthographicFront"/>
              <a:lightRig rig="threePt" dir="t"/>
            </a:scene3d>
          </a:bodyPr>
          <a:p>
            <a:r>
              <a:rPr lang="pt-BR"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C</a:t>
            </a:r>
            <a:endParaRPr lang="pt-BR"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4872355" y="2218690"/>
            <a:ext cx="537845" cy="398780"/>
          </a:xfrm>
          <a:prstGeom prst="rect">
            <a:avLst/>
          </a:prstGeom>
          <a:noFill/>
        </p:spPr>
        <p:txBody>
          <a:bodyPr wrap="square" rtlCol="0" anchor="t">
            <a:spAutoFit/>
          </a:bodyPr>
          <a:p>
            <a:r>
              <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rPr>
              <a:t>A</a:t>
            </a:r>
            <a:endPar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7003415" y="3356610"/>
            <a:ext cx="537845" cy="398780"/>
          </a:xfrm>
          <a:prstGeom prst="rect">
            <a:avLst/>
          </a:prstGeom>
          <a:noFill/>
        </p:spPr>
        <p:txBody>
          <a:bodyPr wrap="square" rtlCol="0" anchor="t">
            <a:spAutoFit/>
          </a:bodyPr>
          <a:p>
            <a:r>
              <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rPr>
              <a:t>A</a:t>
            </a:r>
            <a:endPar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5481955" y="4095115"/>
            <a:ext cx="537845" cy="398780"/>
          </a:xfrm>
          <a:prstGeom prst="rect">
            <a:avLst/>
          </a:prstGeom>
          <a:noFill/>
        </p:spPr>
        <p:txBody>
          <a:bodyPr wrap="square" rtlCol="0" anchor="t">
            <a:spAutoFit/>
          </a:bodyPr>
          <a:p>
            <a:r>
              <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rPr>
              <a:t>C</a:t>
            </a:r>
            <a:endPar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7541260" y="5050790"/>
            <a:ext cx="537845" cy="398780"/>
          </a:xfrm>
          <a:prstGeom prst="rect">
            <a:avLst/>
          </a:prstGeom>
          <a:noFill/>
        </p:spPr>
        <p:txBody>
          <a:bodyPr wrap="square" rtlCol="0" anchor="t">
            <a:spAutoFit/>
          </a:bodyPr>
          <a:p>
            <a:r>
              <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rPr>
              <a:t>C</a:t>
            </a:r>
            <a:endParaRPr lang="en-US" altLang="pt-BR" sz="2000" dirty="0">
              <a:solidFill>
                <a:schemeClr val="accent1">
                  <a:lumMod val="60000"/>
                  <a:lumOff val="40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91440" tIns="45720" rIns="91440" bIns="45720" anchor="ctr" anchorCtr="0"/>
          <a:p>
            <a:br>
              <a:rPr lang="zh-CN" altLang="en-US" dirty="0">
                <a:solidFill>
                  <a:srgbClr val="282917"/>
                </a:solidFill>
                <a:latin typeface="Times New Roman" panose="02020603050405020304" pitchFamily="18" charset="0"/>
                <a:cs typeface="Times New Roman" panose="02020603050405020304" pitchFamily="18" charset="0"/>
              </a:rPr>
            </a:br>
            <a:r>
              <a:rPr lang="zh-CN" altLang="en-US" dirty="0">
                <a:solidFill>
                  <a:srgbClr val="282917"/>
                </a:solidFill>
                <a:latin typeface="Times New Roman" panose="02020603050405020304" pitchFamily="18" charset="0"/>
                <a:cs typeface="Times New Roman" panose="02020603050405020304" pitchFamily="18" charset="0"/>
              </a:rPr>
              <a:t>Ⅲ. </a:t>
            </a:r>
            <a:r>
              <a:rPr lang="zh-CN" altLang="en-US" u="sng" dirty="0">
                <a:solidFill>
                  <a:srgbClr val="282917"/>
                </a:solidFill>
                <a:latin typeface="Times New Roman" panose="02020603050405020304" pitchFamily="18" charset="0"/>
                <a:cs typeface="Times New Roman" panose="02020603050405020304" pitchFamily="18" charset="0"/>
              </a:rPr>
              <a:t>Formatting</a:t>
            </a:r>
            <a:r>
              <a:rPr lang="zh-CN" altLang="en-US"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Case 1:</a:t>
            </a:r>
            <a:r>
              <a:rPr lang="zh-CN" altLang="en-US" dirty="0">
                <a:solidFill>
                  <a:srgbClr val="FF0000"/>
                </a:solidFill>
                <a:latin typeface="Times New Roman" panose="02020603050405020304" pitchFamily="18" charset="0"/>
                <a:cs typeface="Times New Roman" panose="02020603050405020304" pitchFamily="18" charset="0"/>
              </a:rPr>
              <a:t> </a:t>
            </a:r>
            <a:br>
              <a:rPr lang="zh-CN" altLang="en-US" dirty="0"/>
            </a:br>
            <a:endParaRPr lang="zh-CN" altLang="en-US" dirty="0"/>
          </a:p>
        </p:txBody>
      </p:sp>
      <p:sp>
        <p:nvSpPr>
          <p:cNvPr id="10243" name="内容占位符 3"/>
          <p:cNvSpPr>
            <a:spLocks noGrp="1"/>
          </p:cNvSpPr>
          <p:nvPr>
            <p:ph idx="1"/>
          </p:nvPr>
        </p:nvSpPr>
        <p:spPr>
          <a:xfrm>
            <a:off x="1182688" y="1144588"/>
            <a:ext cx="7961312" cy="5380037"/>
          </a:xfrm>
        </p:spPr>
        <p:txBody>
          <a:bodyPr vert="horz" wrap="square" lIns="91440" tIns="45720" rIns="91440" bIns="45720" anchor="t" anchorCtr="0"/>
          <a:p>
            <a:pPr marL="0" indent="0" algn="ctr">
              <a:buNone/>
            </a:pPr>
            <a:r>
              <a:rPr lang="zh-CN" altLang="en-US" sz="2000" dirty="0">
                <a:solidFill>
                  <a:srgbClr val="282917"/>
                </a:solidFill>
                <a:latin typeface="Times New Roman" panose="02020603050405020304" pitchFamily="18" charset="0"/>
                <a:cs typeface="Times New Roman" panose="02020603050405020304" pitchFamily="18" charset="0"/>
              </a:rPr>
              <a:t>Jieyang Jiqing Group</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ct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ctr">
              <a:buNone/>
            </a:pPr>
            <a:r>
              <a:rPr lang="zh-CN" altLang="en-US" sz="2000" b="0" dirty="0">
                <a:solidFill>
                  <a:srgbClr val="282917"/>
                </a:solidFill>
                <a:latin typeface="Times New Roman" panose="02020603050405020304" pitchFamily="18" charset="0"/>
                <a:cs typeface="Times New Roman" panose="02020603050405020304" pitchFamily="18" charset="0"/>
              </a:rPr>
              <a:t>Anly Lin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ctr">
              <a:buNone/>
            </a:pPr>
            <a:r>
              <a:rPr lang="zh-CN" altLang="en-US" sz="2000" b="0" dirty="0">
                <a:solidFill>
                  <a:srgbClr val="282917"/>
                </a:solidFill>
                <a:latin typeface="Times New Roman" panose="02020603050405020304" pitchFamily="18" charset="0"/>
                <a:cs typeface="Times New Roman" panose="02020603050405020304" pitchFamily="18" charset="0"/>
              </a:rPr>
              <a:t>Vice Sales Manager</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Add：No.25 Zhongshan Road, Jieyang City,      Tel:86-663-8881033</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Guangdong Province, China                                 Fax: 86-663-8881022</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Postal code：522000</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282917"/>
                </a:solidFill>
                <a:latin typeface="Times New Roman" panose="02020603050405020304" pitchFamily="18" charset="0"/>
                <a:cs typeface="Times New Roman" panose="02020603050405020304" pitchFamily="18" charset="0"/>
              </a:rPr>
              <a:t>Website: http://jiqing.com                                    E-mail:anly@jiqing.com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endParaRPr lang="zh-CN" altLang="en-US" dirty="0"/>
          </a:p>
        </p:txBody>
      </p:sp>
      <p:pic>
        <p:nvPicPr>
          <p:cNvPr id="10244" name="图片 7"/>
          <p:cNvPicPr>
            <a:picLocks noChangeAspect="1"/>
          </p:cNvPicPr>
          <p:nvPr/>
        </p:nvPicPr>
        <p:blipFill>
          <a:blip r:embed="rId1"/>
          <a:stretch>
            <a:fillRect/>
          </a:stretch>
        </p:blipFill>
        <p:spPr>
          <a:xfrm>
            <a:off x="1412875" y="1144588"/>
            <a:ext cx="779463" cy="520700"/>
          </a:xfrm>
          <a:prstGeom prst="rect">
            <a:avLst/>
          </a:prstGeom>
          <a:noFill/>
          <a:ln w="9525">
            <a:noFill/>
          </a:ln>
        </p:spPr>
      </p:pic>
      <p:sp>
        <p:nvSpPr>
          <p:cNvPr id="10245" name="矩形 10"/>
          <p:cNvSpPr/>
          <p:nvPr/>
        </p:nvSpPr>
        <p:spPr>
          <a:xfrm>
            <a:off x="6432550" y="1120775"/>
            <a:ext cx="2711450" cy="53498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ctr" eaLnBrk="1" hangingPunct="1"/>
            <a:r>
              <a:rPr lang="en-US" altLang="zh-CN" b="0" dirty="0">
                <a:solidFill>
                  <a:srgbClr val="282917"/>
                </a:solidFill>
                <a:latin typeface="Times New Roman" panose="02020603050405020304" pitchFamily="18" charset="0"/>
                <a:cs typeface="Times New Roman" panose="02020603050405020304" pitchFamily="18" charset="0"/>
              </a:rPr>
              <a:t>Company’s name and logo</a:t>
            </a:r>
            <a:endParaRPr lang="zh-CN" altLang="en-US" b="0" dirty="0">
              <a:solidFill>
                <a:srgbClr val="282917"/>
              </a:solidFill>
              <a:latin typeface="Times New Roman" panose="02020603050405020304" pitchFamily="18" charset="0"/>
              <a:ea typeface="Times New Roman" panose="02020603050405020304" pitchFamily="18" charset="0"/>
            </a:endParaRPr>
          </a:p>
        </p:txBody>
      </p:sp>
      <p:sp>
        <p:nvSpPr>
          <p:cNvPr id="10246" name="矩形 12"/>
          <p:cNvSpPr/>
          <p:nvPr/>
        </p:nvSpPr>
        <p:spPr>
          <a:xfrm>
            <a:off x="6400800" y="1895475"/>
            <a:ext cx="2562225" cy="53498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ctr" eaLnBrk="1" hangingPunct="1"/>
            <a:r>
              <a:rPr lang="en-US" altLang="zh-CN" b="0" dirty="0">
                <a:solidFill>
                  <a:srgbClr val="282917"/>
                </a:solidFill>
                <a:latin typeface="Times New Roman" panose="02020603050405020304" pitchFamily="18" charset="0"/>
                <a:cs typeface="Times New Roman" panose="02020603050405020304" pitchFamily="18" charset="0"/>
              </a:rPr>
              <a:t>Name and position</a:t>
            </a:r>
            <a:endParaRPr lang="zh-CN" altLang="en-US" b="0" dirty="0">
              <a:solidFill>
                <a:srgbClr val="282917"/>
              </a:solidFill>
              <a:latin typeface="Times New Roman" panose="02020603050405020304" pitchFamily="18" charset="0"/>
              <a:ea typeface="Times New Roman" panose="02020603050405020304" pitchFamily="18" charset="0"/>
            </a:endParaRPr>
          </a:p>
        </p:txBody>
      </p:sp>
      <p:sp>
        <p:nvSpPr>
          <p:cNvPr id="10247" name="矩形 13"/>
          <p:cNvSpPr/>
          <p:nvPr/>
        </p:nvSpPr>
        <p:spPr>
          <a:xfrm>
            <a:off x="5748338" y="4803775"/>
            <a:ext cx="2562225" cy="53498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p>
            <a:pPr algn="ctr" eaLnBrk="1" hangingPunct="1"/>
            <a:r>
              <a:rPr lang="en-US" altLang="zh-CN" b="0" dirty="0">
                <a:solidFill>
                  <a:srgbClr val="282917"/>
                </a:solidFill>
                <a:latin typeface="Times New Roman" panose="02020603050405020304" pitchFamily="18" charset="0"/>
                <a:cs typeface="Times New Roman" panose="02020603050405020304" pitchFamily="18" charset="0"/>
              </a:rPr>
              <a:t>Contact information</a:t>
            </a:r>
            <a:endParaRPr lang="zh-CN" altLang="en-US" b="0" dirty="0">
              <a:solidFill>
                <a:srgbClr val="282917"/>
              </a:solidFill>
              <a:latin typeface="Times New Roman" panose="02020603050405020304" pitchFamily="18" charset="0"/>
              <a:ea typeface="Times New Roman" panose="02020603050405020304" pitchFamily="18" charset="0"/>
            </a:endParaRPr>
          </a:p>
        </p:txBody>
      </p:sp>
      <p:cxnSp>
        <p:nvCxnSpPr>
          <p:cNvPr id="10248" name="直接箭头连接符 14"/>
          <p:cNvCxnSpPr/>
          <p:nvPr/>
        </p:nvCxnSpPr>
        <p:spPr>
          <a:xfrm flipH="1" flipV="1">
            <a:off x="5748338" y="1476375"/>
            <a:ext cx="684212" cy="122238"/>
          </a:xfrm>
          <a:prstGeom prst="straightConnector1">
            <a:avLst/>
          </a:prstGeom>
          <a:ln w="9525" cap="flat" cmpd="sng">
            <a:solidFill>
              <a:srgbClr val="7A4DCA"/>
            </a:solidFill>
            <a:prstDash val="solid"/>
            <a:headEnd type="none" w="med" len="med"/>
            <a:tailEnd type="arrow" w="med" len="med"/>
          </a:ln>
        </p:spPr>
      </p:cxnSp>
      <p:cxnSp>
        <p:nvCxnSpPr>
          <p:cNvPr id="10249" name="直接箭头连接符 16"/>
          <p:cNvCxnSpPr/>
          <p:nvPr/>
        </p:nvCxnSpPr>
        <p:spPr>
          <a:xfrm flipH="1" flipV="1">
            <a:off x="5880100" y="2166938"/>
            <a:ext cx="501650" cy="9525"/>
          </a:xfrm>
          <a:prstGeom prst="straightConnector1">
            <a:avLst/>
          </a:prstGeom>
          <a:ln w="9525" cap="flat" cmpd="sng">
            <a:solidFill>
              <a:srgbClr val="7A4DCA"/>
            </a:solidFill>
            <a:prstDash val="solid"/>
            <a:headEnd type="none" w="med" len="med"/>
            <a:tailEnd type="arrow" w="med" len="med"/>
          </a:ln>
        </p:spPr>
      </p:cxnSp>
      <p:cxnSp>
        <p:nvCxnSpPr>
          <p:cNvPr id="10250" name="直接箭头连接符 18"/>
          <p:cNvCxnSpPr/>
          <p:nvPr/>
        </p:nvCxnSpPr>
        <p:spPr>
          <a:xfrm flipH="1" flipV="1">
            <a:off x="4873625" y="4394200"/>
            <a:ext cx="874713" cy="542925"/>
          </a:xfrm>
          <a:prstGeom prst="straightConnector1">
            <a:avLst/>
          </a:prstGeom>
          <a:ln w="9525" cap="flat" cmpd="sng">
            <a:solidFill>
              <a:srgbClr val="7A4DCA"/>
            </a:solidFill>
            <a:prstDash val="solid"/>
            <a:headEnd type="none" w="med" len="med"/>
            <a:tailEnd type="arrow" w="med" len="med"/>
          </a:ln>
        </p:spPr>
      </p:cxnSp>
    </p:spTree>
  </p:cSld>
  <p:clrMapOvr>
    <a:masterClrMapping/>
  </p:clrMapOvr>
  <p:transition>
    <p:sndAc>
      <p:stSnd>
        <p:snd r:embed="rId2"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a:xfrm>
            <a:off x="996950" y="463550"/>
            <a:ext cx="8323263" cy="1011238"/>
          </a:xfrm>
        </p:spPr>
        <p:txBody>
          <a:bodyPr vert="horz" wrap="square" lIns="91440" tIns="45720" rIns="91440" bIns="45720" anchor="ctr" anchorCtr="0"/>
          <a:p>
            <a:r>
              <a:rPr lang="zh-CN" altLang="en-US" sz="2400" i="1" dirty="0">
                <a:solidFill>
                  <a:srgbClr val="282917"/>
                </a:solidFill>
                <a:latin typeface="Times New Roman" panose="02020603050405020304" pitchFamily="18" charset="0"/>
                <a:cs typeface="Times New Roman" panose="02020603050405020304" pitchFamily="18" charset="0"/>
              </a:rPr>
              <a:t>Task 2</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sample and answer the following questions.</a:t>
            </a:r>
            <a:br>
              <a:rPr lang="zh-CN" altLang="en-US" sz="2400" dirty="0"/>
            </a:br>
            <a:endParaRPr lang="zh-CN" altLang="en-US" sz="2400" dirty="0">
              <a:latin typeface="Times New Roman" panose="02020603050405020304" pitchFamily="18" charset="0"/>
              <a:ea typeface="Times New Roman" panose="02020603050405020304" pitchFamily="18" charset="0"/>
            </a:endParaRPr>
          </a:p>
        </p:txBody>
      </p:sp>
      <p:sp>
        <p:nvSpPr>
          <p:cNvPr id="11267" name="内容占位符 2"/>
          <p:cNvSpPr>
            <a:spLocks noGrp="1"/>
          </p:cNvSpPr>
          <p:nvPr>
            <p:ph idx="1"/>
          </p:nvPr>
        </p:nvSpPr>
        <p:spPr>
          <a:xfrm>
            <a:off x="1235075" y="1554480"/>
            <a:ext cx="6783070" cy="4130040"/>
          </a:xfrm>
        </p:spPr>
        <p:txBody>
          <a:bodyPr vert="horz" wrap="square" lIns="91440" tIns="45720" rIns="91440" bIns="45720" anchor="t" anchorCtr="0"/>
          <a:p>
            <a:pPr>
              <a:buNone/>
            </a:pPr>
            <a:r>
              <a:rPr lang="zh-CN" altLang="en-US" sz="2000" b="0" dirty="0">
                <a:solidFill>
                  <a:srgbClr val="282917"/>
                </a:solidFill>
                <a:latin typeface="Times New Roman" panose="02020603050405020304" pitchFamily="18" charset="0"/>
                <a:cs typeface="Times New Roman" panose="02020603050405020304" pitchFamily="18" charset="0"/>
              </a:rPr>
              <a:t>1.	What are the basic contents presented on a name card?</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2.	How are all these elements mentioned above arranged on the card?</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3.	What is the holder’s position?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4.	What is the address of the company?</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13315" name="内容占位符 2"/>
          <p:cNvSpPr>
            <a:spLocks noGrp="1"/>
          </p:cNvSpPr>
          <p:nvPr/>
        </p:nvSpPr>
        <p:spPr>
          <a:xfrm>
            <a:off x="1177608" y="1997393"/>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a:solidFill>
                  <a:schemeClr val="tx2"/>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2"/>
                </a:solidFill>
                <a:latin typeface="+mn-lt"/>
                <a:ea typeface="+mn-ea"/>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a:solidFill>
                  <a:schemeClr val="tx2"/>
                </a:solidFill>
                <a:latin typeface="+mn-lt"/>
                <a:ea typeface="+mn-ea"/>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5pPr>
            <a:lvl6pPr marL="25146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6pPr>
            <a:lvl7pPr marL="29718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7pPr>
            <a:lvl8pPr marL="34290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8pPr>
            <a:lvl9pPr marL="38862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a:solidFill>
                  <a:schemeClr val="tx2"/>
                </a:solidFill>
                <a:latin typeface="+mn-lt"/>
                <a:ea typeface="+mn-ea"/>
              </a:defRPr>
            </a:lvl9pPr>
          </a:lstStyle>
          <a:p>
            <a:pPr>
              <a:buNone/>
            </a:pPr>
            <a:r>
              <a:rPr lang="zh-CN" altLang="en-US" sz="2000" b="0" dirty="0">
                <a:latin typeface="Times New Roman" panose="02020603050405020304" pitchFamily="18" charset="0"/>
                <a:cs typeface="Times New Roman" panose="02020603050405020304" pitchFamily="18" charset="0"/>
              </a:rPr>
              <a:t>1.	A name card includes the giver’s name, job position, company affiliation (usually with a logo) and contact information.</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2.	All the contents on a name card should be arranged orderly with one’s name and company logo in a prominent position. </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3.	Vice Sales Manager</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4.	No.25 Zhongshan Road, Jieyang City, Guangdong Province, China</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5">
                                            <p:txEl>
                                              <p:pRg st="3" end="3"/>
                                            </p:txEl>
                                          </p:spTgt>
                                        </p:tgtEl>
                                        <p:attrNameLst>
                                          <p:attrName>style.visibility</p:attrName>
                                        </p:attrNameLst>
                                      </p:cBhvr>
                                      <p:to>
                                        <p:strVal val="visible"/>
                                      </p:to>
                                    </p:set>
                                    <p:animEffect transition="in" filter="blinds(horizontal)">
                                      <p:cBhvr>
                                        <p:cTn id="12" dur="500"/>
                                        <p:tgtEl>
                                          <p:spTgt spid="1331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animEffect transition="in" filter="blinds(horizontal)">
                                      <p:cBhvr>
                                        <p:cTn id="17" dur="500"/>
                                        <p:tgtEl>
                                          <p:spTgt spid="1331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15">
                                            <p:txEl>
                                              <p:pRg st="7" end="7"/>
                                            </p:txEl>
                                          </p:spTgt>
                                        </p:tgtEl>
                                        <p:attrNameLst>
                                          <p:attrName>style.visibility</p:attrName>
                                        </p:attrNameLst>
                                      </p:cBhvr>
                                      <p:to>
                                        <p:strVal val="visible"/>
                                      </p:to>
                                    </p:set>
                                    <p:animEffect transition="in" filter="blinds(horizontal)">
                                      <p:cBhvr>
                                        <p:cTn id="22" dur="500"/>
                                        <p:tgtEl>
                                          <p:spTgt spid="133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P spid="13315" grpId="1" build="p"/>
    </p:bldLst>
  </p:timing>
</p:sld>
</file>

<file path=ppt/tags/tag1.xml><?xml version="1.0" encoding="utf-8"?>
<p:tagLst xmlns:p="http://schemas.openxmlformats.org/presentationml/2006/main">
  <p:tag name="KSO_WPP_MARK_KEY" val="f596efc3-1630-44d8-a601-eadac7bc0559"/>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1_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1_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1_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10478</Words>
  <Application>WPS 演示</Application>
  <PresentationFormat/>
  <Paragraphs>309</Paragraphs>
  <Slides>24</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24</vt:i4>
      </vt:variant>
    </vt:vector>
  </HeadingPairs>
  <TitlesOfParts>
    <vt:vector size="38" baseType="lpstr">
      <vt:lpstr>Arial</vt:lpstr>
      <vt:lpstr>宋体</vt:lpstr>
      <vt:lpstr>Wingdings</vt:lpstr>
      <vt:lpstr>Calibri</vt:lpstr>
      <vt:lpstr>Times New Roman</vt:lpstr>
      <vt:lpstr>Cambria Math</vt:lpstr>
      <vt:lpstr>黑体</vt:lpstr>
      <vt:lpstr>微软雅黑</vt:lpstr>
      <vt:lpstr>Arial Unicode MS</vt:lpstr>
      <vt:lpstr>Roboto Light</vt:lpstr>
      <vt:lpstr>Roboto</vt:lpstr>
      <vt:lpstr>437TGp_bizpeople_light_ani</vt:lpstr>
      <vt:lpstr>1_437TGp_bizpeople_light_ani</vt:lpstr>
      <vt:lpstr>2_437TGp_bizpeople_light_ani</vt:lpstr>
      <vt:lpstr> Unit 8 Name Cards  名片 </vt:lpstr>
      <vt:lpstr> Ⅰ. Learning Objectives  </vt:lpstr>
      <vt:lpstr>Ⅱ.Leading-In </vt:lpstr>
      <vt:lpstr>PowerPoint 演示文稿</vt:lpstr>
      <vt:lpstr>PowerPoint 演示文稿</vt:lpstr>
      <vt:lpstr>PowerPoint 演示文稿</vt:lpstr>
      <vt:lpstr>PowerPoint 演示文稿</vt:lpstr>
      <vt:lpstr> Ⅲ. Formatting                                       Case 1:  </vt:lpstr>
      <vt:lpstr>Task 2 Directions: Read the sample and answer the following questions. </vt:lpstr>
      <vt:lpstr>PowerPoint 演示文稿</vt:lpstr>
      <vt:lpstr>Case 2: </vt:lpstr>
      <vt:lpstr>PowerPoint 演示文稿</vt:lpstr>
      <vt:lpstr>Task 3  Directions: Read the sample and summarize the writing process. </vt:lpstr>
      <vt:lpstr>PowerPoint 演示文稿</vt:lpstr>
      <vt:lpstr>Ⅳ.Useful Expressions                               1.Words and Phrases </vt:lpstr>
      <vt:lpstr>PowerPoint 演示文稿</vt:lpstr>
      <vt:lpstr>Ⅴ Strategy </vt:lpstr>
      <vt:lpstr>VI. Practice                                     Task 4  Directions: Translate the following English sentences to Chinese and vice versa.   </vt:lpstr>
      <vt:lpstr>PowerPoint 演示文稿</vt:lpstr>
      <vt:lpstr>Task 5 Directions: Read the following sales letter and fill in the blanks with the right expressions according to the Chinese.   </vt:lpstr>
      <vt:lpstr> Task 6   </vt:lpstr>
      <vt:lpstr>VII. Read for Reference                           1. A sample of name card.  </vt:lpstr>
      <vt:lpstr>2. A sample of name card.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254</cp:revision>
  <dcterms:created xsi:type="dcterms:W3CDTF">2007-05-12T02:23:00Z</dcterms:created>
  <dcterms:modified xsi:type="dcterms:W3CDTF">2024-06-08T09:58:54Z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2052-12.1.0.17133</vt:lpwstr>
  </property>
  <property fmtid="{D5CDD505-2E9C-101B-9397-08002B2CF9AE}" pid="3" name="ICV">
    <vt:lpwstr>CA3EF1EF42874CD9882F87D229783405</vt:lpwstr>
  </property>
</Properties>
</file>